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  <p:sldMasterId id="2147483988" r:id="rId2"/>
    <p:sldMasterId id="2147483997" r:id="rId3"/>
    <p:sldMasterId id="2147484006" r:id="rId4"/>
    <p:sldMasterId id="2147484015" r:id="rId5"/>
    <p:sldMasterId id="2147484024" r:id="rId6"/>
  </p:sldMasterIdLst>
  <p:notesMasterIdLst>
    <p:notesMasterId r:id="rId36"/>
  </p:notesMasterIdLst>
  <p:handoutMasterIdLst>
    <p:handoutMasterId r:id="rId37"/>
  </p:handoutMasterIdLst>
  <p:sldIdLst>
    <p:sldId id="3288" r:id="rId7"/>
    <p:sldId id="3297" r:id="rId8"/>
    <p:sldId id="3298" r:id="rId9"/>
    <p:sldId id="3316" r:id="rId10"/>
    <p:sldId id="3317" r:id="rId11"/>
    <p:sldId id="3318" r:id="rId12"/>
    <p:sldId id="3336" r:id="rId13"/>
    <p:sldId id="3337" r:id="rId14"/>
    <p:sldId id="3321" r:id="rId15"/>
    <p:sldId id="3319" r:id="rId16"/>
    <p:sldId id="3340" r:id="rId17"/>
    <p:sldId id="3348" r:id="rId18"/>
    <p:sldId id="3322" r:id="rId19"/>
    <p:sldId id="3341" r:id="rId20"/>
    <p:sldId id="3345" r:id="rId21"/>
    <p:sldId id="3338" r:id="rId22"/>
    <p:sldId id="3324" r:id="rId23"/>
    <p:sldId id="3325" r:id="rId24"/>
    <p:sldId id="3339" r:id="rId25"/>
    <p:sldId id="3326" r:id="rId26"/>
    <p:sldId id="3327" r:id="rId27"/>
    <p:sldId id="3344" r:id="rId28"/>
    <p:sldId id="3328" r:id="rId29"/>
    <p:sldId id="3329" r:id="rId30"/>
    <p:sldId id="3349" r:id="rId31"/>
    <p:sldId id="3331" r:id="rId32"/>
    <p:sldId id="3346" r:id="rId33"/>
    <p:sldId id="3350" r:id="rId34"/>
    <p:sldId id="3333" r:id="rId35"/>
  </p:sldIdLst>
  <p:sldSz cx="9145588" cy="5145088"/>
  <p:notesSz cx="6858000" cy="9144000"/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4999" indent="-1298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2256" indent="-26193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69514" indent="-3940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6771" indent="-5261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625803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50964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76124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601285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  <p15:guide id="9" orient="horz" pos="233">
          <p15:clr>
            <a:srgbClr val="A4A3A4"/>
          </p15:clr>
        </p15:guide>
        <p15:guide id="10" orient="horz" pos="2976">
          <p15:clr>
            <a:srgbClr val="A4A3A4"/>
          </p15:clr>
        </p15:guide>
        <p15:guide id="11" pos="2881">
          <p15:clr>
            <a:srgbClr val="A4A3A4"/>
          </p15:clr>
        </p15:guide>
        <p15:guide id="12" pos="5397">
          <p15:clr>
            <a:srgbClr val="A4A3A4"/>
          </p15:clr>
        </p15:guide>
        <p15:guide id="13" pos="267">
          <p15:clr>
            <a:srgbClr val="A4A3A4"/>
          </p15:clr>
        </p15:guide>
        <p15:guide id="14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EA9"/>
    <a:srgbClr val="FF4957"/>
    <a:srgbClr val="F48E77"/>
    <a:srgbClr val="169274"/>
    <a:srgbClr val="FFE14F"/>
    <a:srgbClr val="AE1233"/>
    <a:srgbClr val="9F7B63"/>
    <a:srgbClr val="A1BD70"/>
    <a:srgbClr val="889EB6"/>
    <a:srgbClr val="004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7" autoAdjust="0"/>
    <p:restoredTop sz="95313" autoAdjust="0"/>
  </p:normalViewPr>
  <p:slideViewPr>
    <p:cSldViewPr>
      <p:cViewPr varScale="1">
        <p:scale>
          <a:sx n="146" d="100"/>
          <a:sy n="146" d="100"/>
        </p:scale>
        <p:origin x="210" y="120"/>
      </p:cViewPr>
      <p:guideLst>
        <p:guide orient="horz" pos="328"/>
        <p:guide pos="4050"/>
        <p:guide orient="horz" pos="4183"/>
        <p:guide pos="7588"/>
        <p:guide pos="376"/>
        <p:guide pos="1350"/>
        <p:guide orient="horz" pos="233"/>
        <p:guide orient="horz" pos="2976"/>
        <p:guide pos="2881"/>
        <p:guide pos="5397"/>
        <p:guide pos="267"/>
        <p:guide pos="96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47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pPr/>
              <a:t>2019/6/13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2403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4919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7435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9951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25443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50531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75621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00708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8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70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29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729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2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5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6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8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8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4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782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69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51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58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97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7"/>
          <p:cNvSpPr txBox="1"/>
          <p:nvPr userDrawn="1"/>
        </p:nvSpPr>
        <p:spPr>
          <a:xfrm>
            <a:off x="324322" y="196280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" name="文本框 38"/>
          <p:cNvSpPr txBox="1"/>
          <p:nvPr userDrawn="1"/>
        </p:nvSpPr>
        <p:spPr>
          <a:xfrm>
            <a:off x="324322" y="489012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63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3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Job completion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Work plan for next yea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825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" y="0"/>
            <a:ext cx="9145087" cy="5145088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94"/>
            <a:ext cx="1797478" cy="507363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410"/>
            <a:ext cx="1796402" cy="61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32" tIns="32516" rIns="65032" bIns="32516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9498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7"/>
          <p:cNvSpPr txBox="1"/>
          <p:nvPr userDrawn="1"/>
        </p:nvSpPr>
        <p:spPr>
          <a:xfrm>
            <a:off x="324322" y="196280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" name="文本框 38"/>
          <p:cNvSpPr txBox="1"/>
          <p:nvPr userDrawn="1"/>
        </p:nvSpPr>
        <p:spPr>
          <a:xfrm>
            <a:off x="324322" y="489012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304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Job completion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2019/6/13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Work plan for next yea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9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4977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" y="0"/>
            <a:ext cx="9145087" cy="5145088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94"/>
            <a:ext cx="1797478" cy="507363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410"/>
            <a:ext cx="1796402" cy="61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32" tIns="32516" rIns="65032" bIns="32516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417840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7"/>
          <p:cNvSpPr txBox="1"/>
          <p:nvPr userDrawn="1"/>
        </p:nvSpPr>
        <p:spPr>
          <a:xfrm>
            <a:off x="324322" y="196280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" name="文本框 38"/>
          <p:cNvSpPr txBox="1"/>
          <p:nvPr userDrawn="1"/>
        </p:nvSpPr>
        <p:spPr>
          <a:xfrm>
            <a:off x="324322" y="489012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48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Job completion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0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Work plan for next yea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Job completion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2019/6/13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1652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4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" y="0"/>
            <a:ext cx="9145087" cy="5145088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94"/>
            <a:ext cx="1797478" cy="507363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410"/>
            <a:ext cx="1796402" cy="61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32" tIns="32516" rIns="65032" bIns="32516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1107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7"/>
          <p:cNvSpPr txBox="1"/>
          <p:nvPr userDrawn="1"/>
        </p:nvSpPr>
        <p:spPr>
          <a:xfrm>
            <a:off x="324322" y="196280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" name="文本框 38"/>
          <p:cNvSpPr txBox="1"/>
          <p:nvPr userDrawn="1"/>
        </p:nvSpPr>
        <p:spPr>
          <a:xfrm>
            <a:off x="324322" y="489012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11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Job completion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19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Work plan for next yea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2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2942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" y="0"/>
            <a:ext cx="9145087" cy="5145088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94"/>
            <a:ext cx="1797478" cy="507363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410"/>
            <a:ext cx="1796402" cy="61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32" tIns="32516" rIns="65032" bIns="32516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8208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2019/6/13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7"/>
          <p:cNvSpPr txBox="1"/>
          <p:nvPr userDrawn="1"/>
        </p:nvSpPr>
        <p:spPr>
          <a:xfrm>
            <a:off x="324322" y="196280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" name="文本框 38"/>
          <p:cNvSpPr txBox="1"/>
          <p:nvPr userDrawn="1"/>
        </p:nvSpPr>
        <p:spPr>
          <a:xfrm>
            <a:off x="324322" y="489012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45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5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Job completion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4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Work plan for next yea</a:t>
            </a:r>
            <a:endParaRPr lang="zh-CN" altLang="en-US" sz="9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543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" y="0"/>
            <a:ext cx="9145087" cy="5145088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94"/>
            <a:ext cx="1797478" cy="507363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410"/>
            <a:ext cx="1796402" cy="61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32" tIns="32516" rIns="65032" bIns="32516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3481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Work plan for next yea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2019/6/13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pPr/>
              <a:t>2019/6/13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" y="0"/>
            <a:ext cx="9145087" cy="5145088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94"/>
            <a:ext cx="1797478" cy="507363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410"/>
            <a:ext cx="1796402" cy="61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32" tIns="32516" rIns="65032" bIns="32516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7"/>
          <p:cNvSpPr txBox="1"/>
          <p:nvPr userDrawn="1"/>
        </p:nvSpPr>
        <p:spPr>
          <a:xfrm>
            <a:off x="324322" y="196280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" name="文本框 38"/>
          <p:cNvSpPr txBox="1"/>
          <p:nvPr userDrawn="1"/>
        </p:nvSpPr>
        <p:spPr>
          <a:xfrm>
            <a:off x="324322" y="489012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26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pPr/>
              <a:t>2019/6/13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83" r:id="rId2"/>
    <p:sldLayoutId id="2147483984" r:id="rId3"/>
    <p:sldLayoutId id="2147483985" r:id="rId4"/>
    <p:sldLayoutId id="2147483986" r:id="rId5"/>
    <p:sldLayoutId id="2147483980" r:id="rId6"/>
    <p:sldLayoutId id="2147483981" r:id="rId7"/>
    <p:sldLayoutId id="2147483987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8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53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5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67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3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94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2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11" Type="http://schemas.openxmlformats.org/officeDocument/2006/relationships/image" Target="../media/image37.jpeg"/><Relationship Id="rId5" Type="http://schemas.openxmlformats.org/officeDocument/2006/relationships/image" Target="../media/image31.jpg"/><Relationship Id="rId10" Type="http://schemas.openxmlformats.org/officeDocument/2006/relationships/image" Target="../media/image36.jpeg"/><Relationship Id="rId4" Type="http://schemas.openxmlformats.org/officeDocument/2006/relationships/image" Target="../media/image30.jpg"/><Relationship Id="rId9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9.jpeg"/><Relationship Id="rId7" Type="http://schemas.openxmlformats.org/officeDocument/2006/relationships/image" Target="../media/image23.png"/><Relationship Id="rId12" Type="http://schemas.openxmlformats.org/officeDocument/2006/relationships/image" Target="../media/image4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4.png"/><Relationship Id="rId5" Type="http://schemas.openxmlformats.org/officeDocument/2006/relationships/image" Target="../media/image41.jpeg"/><Relationship Id="rId10" Type="http://schemas.openxmlformats.org/officeDocument/2006/relationships/image" Target="../media/image43.png"/><Relationship Id="rId4" Type="http://schemas.openxmlformats.org/officeDocument/2006/relationships/image" Target="../media/image40.jpe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jpe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9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6.jpeg"/><Relationship Id="rId3" Type="http://schemas.openxmlformats.org/officeDocument/2006/relationships/tags" Target="../tags/tag4.xml"/><Relationship Id="rId21" Type="http://schemas.openxmlformats.org/officeDocument/2006/relationships/image" Target="../media/image9.jpe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2.jpeg"/><Relationship Id="rId2" Type="http://schemas.openxmlformats.org/officeDocument/2006/relationships/tags" Target="../tags/tag3.xml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8.jpe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19" Type="http://schemas.openxmlformats.org/officeDocument/2006/relationships/image" Target="../media/image7.jpe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10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3.jpeg"/><Relationship Id="rId5" Type="http://schemas.openxmlformats.org/officeDocument/2006/relationships/image" Target="../media/image83.png"/><Relationship Id="rId4" Type="http://schemas.openxmlformats.org/officeDocument/2006/relationships/image" Target="../media/image8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93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2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9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2.jpe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0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5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0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4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原创设计师QQ598969553      _5"/>
          <p:cNvSpPr>
            <a:spLocks noChangeArrowheads="1"/>
          </p:cNvSpPr>
          <p:nvPr/>
        </p:nvSpPr>
        <p:spPr bwMode="auto">
          <a:xfrm>
            <a:off x="1620466" y="1509781"/>
            <a:ext cx="5822573" cy="132343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anziPen TC" charset="-120"/>
              </a:rPr>
              <a:t>應用不同分類法則於</a:t>
            </a:r>
          </a:p>
          <a:p>
            <a:pPr algn="ctr"/>
            <a:r>
              <a:rPr kumimoji="1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anziPen TC" charset="-120"/>
              </a:rPr>
              <a:t>人臉表情影像辨識與比較</a:t>
            </a:r>
            <a:endParaRPr kumimoji="1"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HanziPen TC" charset="-120"/>
            </a:endParaRPr>
          </a:p>
        </p:txBody>
      </p:sp>
      <p:sp>
        <p:nvSpPr>
          <p:cNvPr id="18" name="原创设计师QQ598969553      _7"/>
          <p:cNvSpPr>
            <a:spLocks noChangeShapeType="1"/>
          </p:cNvSpPr>
          <p:nvPr/>
        </p:nvSpPr>
        <p:spPr bwMode="auto">
          <a:xfrm flipV="1">
            <a:off x="1620467" y="2860576"/>
            <a:ext cx="5760640" cy="35714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58" tIns="45729" rIns="91458" bIns="45729"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32634" y="2923292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zh-TW" altLang="en-US" b="1" dirty="0">
                <a:latin typeface="Microsoft JhengHei" charset="0"/>
                <a:ea typeface="Microsoft JhengHei" charset="0"/>
                <a:cs typeface="Microsoft JhengHei" charset="0"/>
              </a:rPr>
              <a:t>指導教授：吳漢銘 副教授</a:t>
            </a:r>
            <a:r>
              <a:rPr lang="zh-CN" altLang="en-US" b="1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</a:p>
        </p:txBody>
      </p:sp>
      <p:pic>
        <p:nvPicPr>
          <p:cNvPr id="10" name="Picture 4" descr="C:\Users\luy\AppData\Local\Microsoft\Windows\Temporary Internet Files\Content.IE5\PUL1DC5E\boy-296681_960_72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54090">
            <a:off x="927145" y="3116226"/>
            <a:ext cx="966657" cy="104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luy\AppData\Local\Microsoft\Windows\Temporary Internet Files\Content.IE5\5G1WO23H\Gerald-G-Man-Face-4-World-Label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65904">
            <a:off x="7064335" y="3601658"/>
            <a:ext cx="801856" cy="9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luy\AppData\Local\Microsoft\Windows\Temporary Internet Files\Content.IE5\BI4SN0FI\boy-31164_64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11128">
            <a:off x="7722385" y="2915095"/>
            <a:ext cx="784324" cy="89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6733033" y="472148"/>
            <a:ext cx="1898811" cy="2984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b="1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107</a:t>
            </a:r>
            <a:r>
              <a:rPr kumimoji="1" lang="zh-TW" altLang="en-US" sz="1200" b="1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學年度專題報告競賽</a:t>
            </a:r>
            <a:endParaRPr kumimoji="1" lang="zh-TW" altLang="en-US" sz="1200" b="1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2577977" y="3220616"/>
            <a:ext cx="3991221" cy="738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charset="0"/>
              <a:buNone/>
            </a:pPr>
            <a:r>
              <a:rPr lang="zh-TW" altLang="en-US" sz="1600" b="1" dirty="0">
                <a:solidFill>
                  <a:sysClr val="windowText" lastClr="0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台北大學統計學系三年級</a:t>
            </a:r>
          </a:p>
          <a:p>
            <a:pPr algn="ctr">
              <a:buFont typeface="Arial" charset="0"/>
              <a:buNone/>
            </a:pPr>
            <a:r>
              <a:rPr lang="zh-TW" altLang="en-US" b="1" dirty="0">
                <a:solidFill>
                  <a:sysClr val="windowText" lastClr="0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顧育如 林奕辰 張鈞怡 吳佳璇 莊雅雯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623413" y="770645"/>
            <a:ext cx="1557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sz="1100" dirty="0"/>
              <a:t>2019.06.14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666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2124522" y="480199"/>
            <a:ext cx="6350904" cy="4279769"/>
            <a:chOff x="94098" y="1132384"/>
            <a:chExt cx="5429000" cy="363169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098" y="1132384"/>
              <a:ext cx="1814400" cy="18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8498" y="1132384"/>
              <a:ext cx="1814400" cy="18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8698" y="1132384"/>
              <a:ext cx="1814400" cy="18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8418" y="2949681"/>
              <a:ext cx="1814400" cy="18144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2818" y="2949681"/>
              <a:ext cx="1814400" cy="1814400"/>
            </a:xfrm>
            <a:prstGeom prst="rect">
              <a:avLst/>
            </a:prstGeom>
          </p:spPr>
        </p:pic>
      </p:grpSp>
      <p:sp>
        <p:nvSpPr>
          <p:cNvPr id="26" name="圓角矩形 25"/>
          <p:cNvSpPr/>
          <p:nvPr/>
        </p:nvSpPr>
        <p:spPr>
          <a:xfrm>
            <a:off x="2799534" y="2474362"/>
            <a:ext cx="842805" cy="4320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solidFill>
                  <a:sysClr val="windowText" lastClr="0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開心</a:t>
            </a:r>
            <a:endParaRPr kumimoji="1" lang="zh-TW" altLang="en-US" sz="2000" b="1" dirty="0">
              <a:solidFill>
                <a:sysClr val="windowText" lastClr="000000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4910674" y="2482901"/>
            <a:ext cx="842805" cy="4320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solidFill>
                  <a:sysClr val="windowText" lastClr="0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生氣</a:t>
            </a:r>
            <a:endParaRPr kumimoji="1" lang="zh-TW" altLang="en-US" sz="2000" b="1" dirty="0">
              <a:solidFill>
                <a:sysClr val="windowText" lastClr="000000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7034990" y="2504006"/>
            <a:ext cx="842805" cy="4320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solidFill>
                  <a:sysClr val="windowText" lastClr="0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哀傷</a:t>
            </a:r>
            <a:endParaRPr kumimoji="1" lang="zh-TW" altLang="en-US" sz="2000" b="1" dirty="0">
              <a:solidFill>
                <a:sysClr val="windowText" lastClr="000000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4053618" y="4588768"/>
            <a:ext cx="842805" cy="4320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solidFill>
                  <a:sysClr val="windowText" lastClr="0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厭惡</a:t>
            </a:r>
            <a:endParaRPr kumimoji="1" lang="zh-TW" altLang="en-US" sz="2000" b="1" dirty="0">
              <a:solidFill>
                <a:sysClr val="windowText" lastClr="000000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6481903" y="4573927"/>
            <a:ext cx="842805" cy="4320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solidFill>
                  <a:sysClr val="windowText" lastClr="0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驚訝</a:t>
            </a:r>
            <a:endParaRPr kumimoji="1" lang="zh-TW" altLang="en-US" sz="2000" b="1" dirty="0">
              <a:solidFill>
                <a:sysClr val="windowText" lastClr="000000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052514" y="484312"/>
            <a:ext cx="6494920" cy="4376283"/>
            <a:chOff x="2643745" y="968300"/>
            <a:chExt cx="5537522" cy="3718309"/>
          </a:xfrm>
        </p:grpSpPr>
        <p:grpSp>
          <p:nvGrpSpPr>
            <p:cNvPr id="7" name="群組 6"/>
            <p:cNvGrpSpPr/>
            <p:nvPr/>
          </p:nvGrpSpPr>
          <p:grpSpPr>
            <a:xfrm>
              <a:off x="2643745" y="968300"/>
              <a:ext cx="5537522" cy="1862141"/>
              <a:chOff x="849344" y="1924471"/>
              <a:chExt cx="7654734" cy="2555676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9344" y="1924473"/>
                <a:ext cx="2551578" cy="2551578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3400924" y="1924470"/>
                <a:ext cx="2551578" cy="2551579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952500" y="1928569"/>
                <a:ext cx="2551578" cy="2551578"/>
              </a:xfrm>
              <a:prstGeom prst="rect">
                <a:avLst/>
              </a:prstGeom>
            </p:spPr>
          </p:pic>
        </p:grp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786479" y="2827454"/>
              <a:ext cx="1859155" cy="185915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5638977" y="2827454"/>
              <a:ext cx="1859155" cy="1859155"/>
            </a:xfrm>
            <a:prstGeom prst="rect">
              <a:avLst/>
            </a:prstGeom>
          </p:spPr>
        </p:pic>
      </p:grpSp>
      <p:sp>
        <p:nvSpPr>
          <p:cNvPr id="2" name="圓角矩形 1"/>
          <p:cNvSpPr/>
          <p:nvPr/>
        </p:nvSpPr>
        <p:spPr>
          <a:xfrm>
            <a:off x="2702758" y="2550482"/>
            <a:ext cx="842805" cy="4320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smtClean="0">
                <a:latin typeface="Microsoft JhengHei" charset="0"/>
                <a:ea typeface="Microsoft JhengHei" charset="0"/>
                <a:cs typeface="Microsoft JhengHei" charset="0"/>
              </a:rPr>
              <a:t>開心</a:t>
            </a:r>
            <a:endParaRPr kumimoji="1" lang="zh-TW" altLang="en-US" sz="2000" b="1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4907547" y="2560081"/>
            <a:ext cx="842805" cy="4320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latin typeface="Microsoft JhengHei" charset="0"/>
                <a:ea typeface="Microsoft JhengHei" charset="0"/>
                <a:cs typeface="Microsoft JhengHei" charset="0"/>
              </a:rPr>
              <a:t>生氣</a:t>
            </a:r>
            <a:endParaRPr kumimoji="1" lang="zh-TW" altLang="en-US" sz="20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7047921" y="2553894"/>
            <a:ext cx="842805" cy="4320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latin typeface="Microsoft JhengHei" charset="0"/>
                <a:ea typeface="Microsoft JhengHei" charset="0"/>
                <a:cs typeface="Microsoft JhengHei" charset="0"/>
              </a:rPr>
              <a:t>哀傷</a:t>
            </a:r>
            <a:endParaRPr kumimoji="1" lang="zh-TW" altLang="en-US" sz="20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4030143" y="4624054"/>
            <a:ext cx="842805" cy="4320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latin typeface="Microsoft JhengHei" charset="0"/>
                <a:ea typeface="Microsoft JhengHei" charset="0"/>
                <a:cs typeface="Microsoft JhengHei" charset="0"/>
              </a:rPr>
              <a:t>厭惡</a:t>
            </a:r>
            <a:endParaRPr kumimoji="1" lang="zh-TW" altLang="en-US" sz="20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6281727" y="4660776"/>
            <a:ext cx="842805" cy="4320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latin typeface="Microsoft JhengHei" charset="0"/>
                <a:ea typeface="Microsoft JhengHei" charset="0"/>
                <a:cs typeface="Microsoft JhengHei" charset="0"/>
              </a:rPr>
              <a:t>驚訝</a:t>
            </a:r>
            <a:endParaRPr kumimoji="1" lang="zh-TW" altLang="en-US" sz="20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資料蒐集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24322" y="3436640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latin typeface="Microsoft JhengHei" charset="0"/>
                <a:ea typeface="Microsoft JhengHei" charset="0"/>
                <a:cs typeface="Microsoft JhengHei" charset="0"/>
              </a:rPr>
              <a:t>JAFFE</a:t>
            </a:r>
            <a:r>
              <a:rPr kumimoji="1" lang="zh-TW" altLang="en-US" sz="3200" b="1" dirty="0" smtClean="0">
                <a:latin typeface="Microsoft JhengHei" charset="0"/>
                <a:ea typeface="Microsoft JhengHei" charset="0"/>
                <a:cs typeface="Microsoft JhengHei" charset="0"/>
              </a:rPr>
              <a:t> 資料集</a:t>
            </a:r>
            <a:endParaRPr kumimoji="1" lang="zh-TW" altLang="en-US" sz="32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647" y="3854736"/>
            <a:ext cx="3328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smtClean="0">
                <a:latin typeface="Microsoft JhengHei" charset="0"/>
                <a:ea typeface="Microsoft JhengHei" charset="0"/>
                <a:cs typeface="Microsoft JhengHei" charset="0"/>
              </a:rPr>
              <a:t>Students</a:t>
            </a:r>
            <a:r>
              <a:rPr kumimoji="1" lang="zh-TW" altLang="en-US" sz="3200" b="1" dirty="0" smtClean="0">
                <a:latin typeface="Microsoft JhengHei" charset="0"/>
                <a:ea typeface="Microsoft JhengHei" charset="0"/>
                <a:cs typeface="Microsoft JhengHei" charset="0"/>
              </a:rPr>
              <a:t> 資料集</a:t>
            </a:r>
            <a:endParaRPr kumimoji="1" lang="zh-TW" altLang="en-US" sz="32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885162" y="3146926"/>
            <a:ext cx="1152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開心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-29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生氣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-30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哀傷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-31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厭惡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-31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驚訝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-30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873513" y="3177513"/>
            <a:ext cx="1152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開心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-20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生氣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-20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哀傷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-20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厭惡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-20</a:t>
            </a:r>
          </a:p>
          <a:p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驚訝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-20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533234" y="4815825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9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271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2" grpId="0" animBg="1"/>
      <p:bldP spid="22" grpId="0" animBg="1"/>
      <p:bldP spid="23" grpId="0" animBg="1"/>
      <p:bldP spid="24" grpId="0" animBg="1"/>
      <p:bldP spid="25" grpId="0" animBg="1"/>
      <p:bldP spid="19" grpId="0"/>
      <p:bldP spid="20" grpId="0"/>
      <p:bldP spid="13" grpId="0"/>
      <p:bldP spid="13" grpId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資料處理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3" name="圖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12554" y="340296"/>
            <a:ext cx="2160000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0262" y="628328"/>
            <a:ext cx="1808916" cy="18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03671" y="3076800"/>
            <a:ext cx="1829163" cy="18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7010" y="3148768"/>
            <a:ext cx="1477677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="" xmlns:ma14="http://schemas.microsoft.com/office/mac/drawingml/2011/main"/>
            </a:ext>
          </a:extLst>
        </p:spPr>
      </p:pic>
      <p:cxnSp>
        <p:nvCxnSpPr>
          <p:cNvPr id="8" name="直線箭頭接點 7"/>
          <p:cNvCxnSpPr/>
          <p:nvPr/>
        </p:nvCxnSpPr>
        <p:spPr>
          <a:xfrm>
            <a:off x="5004842" y="1492424"/>
            <a:ext cx="797649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/>
          <p:cNvCxnSpPr/>
          <p:nvPr/>
        </p:nvCxnSpPr>
        <p:spPr>
          <a:xfrm>
            <a:off x="5287313" y="3796680"/>
            <a:ext cx="797649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1404442" y="3796680"/>
            <a:ext cx="797649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772788" y="958890"/>
            <a:ext cx="115929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統一規格</a:t>
            </a:r>
            <a:endParaRPr lang="zh-TW" altLang="en-US" sz="19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21602" y="3292624"/>
            <a:ext cx="91563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灰階</a:t>
            </a:r>
            <a:r>
              <a:rPr lang="zh-TW" altLang="en-US" sz="1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152788" y="3292624"/>
            <a:ext cx="12202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特徵截取 </a:t>
            </a:r>
            <a:endParaRPr lang="en-US" altLang="zh-TW" sz="19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箭頭接點 18"/>
          <p:cNvCxnSpPr/>
          <p:nvPr/>
        </p:nvCxnSpPr>
        <p:spPr>
          <a:xfrm>
            <a:off x="180306" y="3061467"/>
            <a:ext cx="86409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40328" y="2506745"/>
            <a:ext cx="67197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量化</a:t>
            </a:r>
            <a:endParaRPr lang="zh-TW" altLang="en-US" sz="19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844602" y="2500296"/>
                <a:ext cx="14691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 smtClean="0"/>
                  <a:t>3024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kumimoji="1" lang="en-US" altLang="zh-TW" dirty="0" smtClean="0"/>
                  <a:t>3024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602" y="2500296"/>
                <a:ext cx="146912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734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704070" y="2500296"/>
                <a:ext cx="1109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2</a:t>
                </a:r>
                <a:r>
                  <a:rPr kumimoji="1" lang="en-US" altLang="zh-TW" dirty="0" smtClean="0"/>
                  <a:t>56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kumimoji="1" lang="en-US" altLang="zh-TW" dirty="0" smtClean="0"/>
                  <a:t>256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70" y="2500296"/>
                <a:ext cx="110908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945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776078" y="4651484"/>
                <a:ext cx="1109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 smtClean="0"/>
                  <a:t>130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kumimoji="1" lang="en-US" altLang="zh-TW" dirty="0" smtClean="0"/>
                  <a:t>105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78" y="4651484"/>
                <a:ext cx="110908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972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6475" y="4068310"/>
                <a:ext cx="26001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>
                        <a:latin typeface="Cambria Math" charset="0"/>
                        <a:ea typeface="新細明體" charset="0"/>
                        <a:cs typeface="Times New Roman" charset="0"/>
                      </a:rPr>
                      <m:t>0</m:t>
                    </m:r>
                    <m:r>
                      <a:rPr lang="en-US" altLang="zh-TW" sz="1200" b="0">
                        <a:latin typeface="Cambria Math" charset="0"/>
                        <a:ea typeface="新細明體" charset="0"/>
                        <a:cs typeface="Times New Roman" charset="0"/>
                      </a:rPr>
                      <m:t>.</m:t>
                    </m:r>
                    <m:r>
                      <a:rPr lang="en-US" altLang="zh-TW" sz="1200" b="0" i="1">
                        <a:latin typeface="Cambria Math" charset="0"/>
                        <a:ea typeface="新細明體" charset="0"/>
                        <a:cs typeface="Times New Roman" charset="0"/>
                      </a:rPr>
                      <m:t>2989</m:t>
                    </m:r>
                    <m:r>
                      <a:rPr lang="en-US" altLang="zh-TW" sz="1200" b="0">
                        <a:latin typeface="Cambria Math" charset="0"/>
                        <a:ea typeface="新細明體" charset="0"/>
                        <a:cs typeface="Times New Roman" charset="0"/>
                      </a:rPr>
                      <m:t>×</m:t>
                    </m:r>
                    <m:r>
                      <a:rPr lang="en-US" altLang="zh-TW" sz="1200" b="0" i="1">
                        <a:latin typeface="Cambria Math" charset="0"/>
                        <a:ea typeface="新細明體" charset="0"/>
                        <a:cs typeface="Times New Roman" charset="0"/>
                      </a:rPr>
                      <m:t>𝑅</m:t>
                    </m:r>
                    <m:r>
                      <a:rPr lang="en-US" altLang="zh-TW" sz="1200" b="0">
                        <a:latin typeface="Cambria Math" charset="0"/>
                        <a:ea typeface="新細明體" charset="0"/>
                        <a:cs typeface="Times New Roman" charset="0"/>
                      </a:rPr>
                      <m:t>+</m:t>
                    </m:r>
                    <m:r>
                      <a:rPr lang="en-US" altLang="zh-TW" sz="1200" b="0" i="1">
                        <a:latin typeface="Cambria Math" charset="0"/>
                        <a:ea typeface="新細明體" charset="0"/>
                        <a:cs typeface="Times New Roman" charset="0"/>
                      </a:rPr>
                      <m:t>0</m:t>
                    </m:r>
                    <m:r>
                      <a:rPr lang="en-US" altLang="zh-TW" sz="1200" b="0">
                        <a:latin typeface="Cambria Math" charset="0"/>
                        <a:ea typeface="新細明體" charset="0"/>
                        <a:cs typeface="Times New Roman" charset="0"/>
                      </a:rPr>
                      <m:t>.</m:t>
                    </m:r>
                    <m:r>
                      <a:rPr lang="en-US" altLang="zh-TW" sz="1200" b="0" i="1">
                        <a:latin typeface="Cambria Math" charset="0"/>
                        <a:ea typeface="新細明體" charset="0"/>
                        <a:cs typeface="Times New Roman" charset="0"/>
                      </a:rPr>
                      <m:t>5870</m:t>
                    </m:r>
                    <m:r>
                      <a:rPr lang="en-US" altLang="zh-TW" sz="1200" b="0">
                        <a:latin typeface="Cambria Math" charset="0"/>
                        <a:ea typeface="新細明體" charset="0"/>
                        <a:cs typeface="Times New Roman" charset="0"/>
                      </a:rPr>
                      <m:t>×</m:t>
                    </m:r>
                    <m:r>
                      <a:rPr lang="en-US" altLang="zh-TW" sz="1200" b="0" i="1">
                        <a:latin typeface="Cambria Math" charset="0"/>
                        <a:ea typeface="新細明體" charset="0"/>
                        <a:cs typeface="Times New Roman" charset="0"/>
                      </a:rPr>
                      <m:t>𝐺</m:t>
                    </m:r>
                    <m:r>
                      <a:rPr lang="en-US" altLang="zh-TW" sz="1200" b="0">
                        <a:latin typeface="Cambria Math" charset="0"/>
                        <a:ea typeface="新細明體" charset="0"/>
                        <a:cs typeface="Times New Roman" charset="0"/>
                      </a:rPr>
                      <m:t>+</m:t>
                    </m:r>
                    <m:r>
                      <a:rPr lang="en-US" altLang="zh-TW" sz="1200" b="0" i="1">
                        <a:latin typeface="Cambria Math" charset="0"/>
                        <a:ea typeface="新細明體" charset="0"/>
                        <a:cs typeface="Times New Roman" charset="0"/>
                      </a:rPr>
                      <m:t>0</m:t>
                    </m:r>
                    <m:r>
                      <a:rPr lang="en-US" altLang="zh-TW" sz="1200" b="0">
                        <a:latin typeface="Cambria Math" charset="0"/>
                        <a:ea typeface="新細明體" charset="0"/>
                        <a:cs typeface="Times New Roman" charset="0"/>
                      </a:rPr>
                      <m:t>.</m:t>
                    </m:r>
                    <m:r>
                      <a:rPr lang="en-US" altLang="zh-TW" sz="1200" b="0" i="1">
                        <a:latin typeface="Cambria Math" charset="0"/>
                        <a:ea typeface="新細明體" charset="0"/>
                        <a:cs typeface="Times New Roman" charset="0"/>
                      </a:rPr>
                      <m:t>1140</m:t>
                    </m:r>
                    <m:r>
                      <a:rPr lang="en-US" altLang="zh-TW" sz="1200" b="0">
                        <a:latin typeface="Cambria Math" charset="0"/>
                        <a:ea typeface="新細明體" charset="0"/>
                        <a:cs typeface="Times New Roman" charset="0"/>
                      </a:rPr>
                      <m:t>×</m:t>
                    </m:r>
                    <m:r>
                      <a:rPr lang="en-US" altLang="zh-TW" sz="1200" b="0" i="1">
                        <a:latin typeface="Cambria Math" charset="0"/>
                        <a:ea typeface="新細明體" charset="0"/>
                        <a:cs typeface="Times New Roman" charset="0"/>
                      </a:rPr>
                      <m:t>𝐵</m:t>
                    </m:r>
                  </m:oMath>
                </a14:m>
                <a:r>
                  <a:rPr lang="zh-TW" altLang="zh-TW" sz="1200" dirty="0">
                    <a:effectLst/>
                  </a:rPr>
                  <a:t> 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75" y="4068310"/>
                <a:ext cx="2600135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5287313" y="124272"/>
            <a:ext cx="399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R</a:t>
            </a:r>
            <a:r>
              <a:rPr kumimoji="1" lang="zh-TW" altLang="en-US" dirty="0" smtClean="0"/>
              <a:t>套件</a:t>
            </a:r>
            <a:r>
              <a:rPr kumimoji="1" lang="en-US" altLang="zh-TW" dirty="0" smtClean="0"/>
              <a:t>: {</a:t>
            </a:r>
            <a:r>
              <a:rPr kumimoji="1" lang="en-US" altLang="zh-TW" dirty="0" err="1" smtClean="0"/>
              <a:t>EBImage</a:t>
            </a:r>
            <a:r>
              <a:rPr kumimoji="1" lang="en-US" altLang="zh-TW" dirty="0" smtClean="0"/>
              <a:t>}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、</a:t>
            </a:r>
            <a:r>
              <a:rPr kumimoji="1" lang="en-US" altLang="zh-TW" dirty="0" smtClean="0"/>
              <a:t>{</a:t>
            </a:r>
            <a:r>
              <a:rPr kumimoji="1" lang="en-US" altLang="zh-TW" dirty="0" err="1" smtClean="0"/>
              <a:t>OpenImageR</a:t>
            </a:r>
            <a:r>
              <a:rPr kumimoji="1" lang="en-US" altLang="zh-TW" dirty="0" smtClean="0"/>
              <a:t>}</a:t>
            </a:r>
            <a:endParaRPr kumimoji="1"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473" y="2016236"/>
            <a:ext cx="1851137" cy="166110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0669" y="1664515"/>
            <a:ext cx="6094090" cy="2996261"/>
          </a:xfrm>
          <a:prstGeom prst="rect">
            <a:avLst/>
          </a:prstGeom>
        </p:spPr>
      </p:pic>
      <p:sp>
        <p:nvSpPr>
          <p:cNvPr id="35" name="右彎箭號 34"/>
          <p:cNvSpPr/>
          <p:nvPr/>
        </p:nvSpPr>
        <p:spPr>
          <a:xfrm>
            <a:off x="1222713" y="1811621"/>
            <a:ext cx="1773373" cy="400883"/>
          </a:xfrm>
          <a:prstGeom prst="bentArrow">
            <a:avLst>
              <a:gd name="adj1" fmla="val 14308"/>
              <a:gd name="adj2" fmla="val 23016"/>
              <a:gd name="adj3" fmla="val 25000"/>
              <a:gd name="adj4" fmla="val 43750"/>
            </a:avLst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6" name="迴轉箭號 35"/>
          <p:cNvSpPr/>
          <p:nvPr/>
        </p:nvSpPr>
        <p:spPr>
          <a:xfrm>
            <a:off x="1620465" y="1576870"/>
            <a:ext cx="2527749" cy="558067"/>
          </a:xfrm>
          <a:prstGeom prst="uturnArrow">
            <a:avLst>
              <a:gd name="adj1" fmla="val 10614"/>
              <a:gd name="adj2" fmla="val 11527"/>
              <a:gd name="adj3" fmla="val 18291"/>
              <a:gd name="adj4" fmla="val 43750"/>
              <a:gd name="adj5" fmla="val 587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2" name="右彎箭號 41"/>
          <p:cNvSpPr/>
          <p:nvPr/>
        </p:nvSpPr>
        <p:spPr>
          <a:xfrm rot="16200000" flipV="1">
            <a:off x="3517841" y="-278891"/>
            <a:ext cx="558777" cy="5149032"/>
          </a:xfrm>
          <a:prstGeom prst="bentArrow">
            <a:avLst>
              <a:gd name="adj1" fmla="val 9973"/>
              <a:gd name="adj2" fmla="val 18084"/>
              <a:gd name="adj3" fmla="val 21712"/>
              <a:gd name="adj4" fmla="val 43750"/>
            </a:avLst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916610" y="1871194"/>
            <a:ext cx="668135" cy="190810"/>
          </a:xfrm>
          <a:prstGeom prst="rect">
            <a:avLst/>
          </a:prstGeom>
          <a:solidFill>
            <a:srgbClr val="FF495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3636690" y="1852079"/>
            <a:ext cx="556001" cy="209925"/>
          </a:xfrm>
          <a:prstGeom prst="rect">
            <a:avLst/>
          </a:prstGeom>
          <a:solidFill>
            <a:srgbClr val="FF495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5999599" y="1875929"/>
            <a:ext cx="589419" cy="163940"/>
          </a:xfrm>
          <a:prstGeom prst="rect">
            <a:avLst/>
          </a:prstGeom>
          <a:solidFill>
            <a:srgbClr val="FF495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7"/>
          <a:stretch/>
        </p:blipFill>
        <p:spPr bwMode="auto">
          <a:xfrm>
            <a:off x="2237969" y="1221342"/>
            <a:ext cx="6276842" cy="3340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矩形 14"/>
          <p:cNvSpPr/>
          <p:nvPr/>
        </p:nvSpPr>
        <p:spPr>
          <a:xfrm>
            <a:off x="2874444" y="1698496"/>
            <a:ext cx="5688632" cy="190810"/>
          </a:xfrm>
          <a:prstGeom prst="rect">
            <a:avLst/>
          </a:prstGeom>
          <a:solidFill>
            <a:srgbClr val="FF495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874444" y="1914519"/>
            <a:ext cx="5688632" cy="190810"/>
          </a:xfrm>
          <a:prstGeom prst="rect">
            <a:avLst/>
          </a:prstGeom>
          <a:solidFill>
            <a:srgbClr val="FF495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733149" y="2292173"/>
            <a:ext cx="15040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1</a:t>
            </a:r>
            <a:r>
              <a:rPr kumimoji="1" lang="en-US" altLang="zh-TW" sz="2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—</a:t>
            </a:r>
            <a:r>
              <a:rPr kumimoji="1" lang="zh-TW" altLang="en-US" sz="2400" dirty="0" smtClean="0">
                <a:latin typeface="Microsoft JhengHei" charset="0"/>
                <a:ea typeface="Microsoft JhengHei" charset="0"/>
                <a:cs typeface="Microsoft JhengHei" charset="0"/>
              </a:rPr>
              <a:t> 生氣</a:t>
            </a:r>
          </a:p>
          <a:p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2</a:t>
            </a:r>
            <a:r>
              <a:rPr kumimoji="1" lang="en-US" altLang="zh-TW" sz="2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—</a:t>
            </a:r>
            <a:r>
              <a:rPr kumimoji="1" lang="zh-TW" altLang="en-US" sz="2400" dirty="0" smtClean="0">
                <a:latin typeface="Microsoft JhengHei" charset="0"/>
                <a:ea typeface="Microsoft JhengHei" charset="0"/>
                <a:cs typeface="Microsoft JhengHei" charset="0"/>
              </a:rPr>
              <a:t> 開心</a:t>
            </a:r>
          </a:p>
          <a:p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3</a:t>
            </a:r>
            <a:r>
              <a:rPr kumimoji="1" lang="en-US" altLang="zh-TW" sz="2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—</a:t>
            </a:r>
            <a:r>
              <a:rPr kumimoji="1" lang="zh-TW" altLang="en-US" sz="2400" dirty="0" smtClean="0">
                <a:latin typeface="Microsoft JhengHei" charset="0"/>
                <a:ea typeface="Microsoft JhengHei" charset="0"/>
                <a:cs typeface="Microsoft JhengHei" charset="0"/>
              </a:rPr>
              <a:t> 哀傷</a:t>
            </a:r>
          </a:p>
          <a:p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4</a:t>
            </a:r>
            <a:r>
              <a:rPr kumimoji="1" lang="en-US" altLang="zh-TW" sz="2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—</a:t>
            </a:r>
            <a:r>
              <a:rPr kumimoji="1" lang="zh-TW" altLang="en-US" sz="2400" dirty="0" smtClean="0">
                <a:latin typeface="Microsoft JhengHei" charset="0"/>
                <a:ea typeface="Microsoft JhengHei" charset="0"/>
                <a:cs typeface="Microsoft JhengHei" charset="0"/>
              </a:rPr>
              <a:t> 厭惡</a:t>
            </a:r>
          </a:p>
          <a:p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5</a:t>
            </a:r>
            <a:r>
              <a:rPr kumimoji="1" lang="en-US" altLang="zh-TW" sz="2400" dirty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2400" dirty="0" smtClean="0">
                <a:latin typeface="Microsoft JhengHei" charset="0"/>
                <a:ea typeface="Microsoft JhengHei" charset="0"/>
                <a:cs typeface="Microsoft JhengHei" charset="0"/>
              </a:rPr>
              <a:t>—</a:t>
            </a:r>
            <a:r>
              <a:rPr kumimoji="1" lang="zh-TW" altLang="en-US" sz="2400" dirty="0" smtClean="0">
                <a:latin typeface="Microsoft JhengHei" charset="0"/>
                <a:ea typeface="Microsoft JhengHei" charset="0"/>
                <a:cs typeface="Microsoft JhengHei" charset="0"/>
              </a:rPr>
              <a:t> 驚訝</a:t>
            </a:r>
            <a:endParaRPr kumimoji="1" lang="zh-TW" altLang="en-US" sz="24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smtClean="0"/>
              <a:t>10/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33016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20" grpId="0"/>
      <p:bldP spid="20" grpId="1"/>
      <p:bldP spid="7" grpId="0"/>
      <p:bldP spid="18" grpId="0"/>
      <p:bldP spid="18" grpId="1"/>
      <p:bldP spid="21" grpId="0"/>
      <p:bldP spid="21" grpId="1"/>
      <p:bldP spid="9" grpId="0"/>
      <p:bldP spid="9" grpId="1"/>
      <p:bldP spid="35" grpId="0" animBg="1"/>
      <p:bldP spid="35" grpId="1" animBg="1"/>
      <p:bldP spid="36" grpId="0" animBg="1"/>
      <p:bldP spid="36" grpId="1" animBg="1"/>
      <p:bldP spid="42" grpId="0" animBg="1"/>
      <p:bldP spid="42" grpId="1" animBg="1"/>
      <p:bldP spid="43" grpId="1" animBg="1"/>
      <p:bldP spid="43" grpId="2" animBg="1"/>
      <p:bldP spid="44" grpId="1" animBg="1"/>
      <p:bldP spid="44" grpId="2" animBg="1"/>
      <p:bldP spid="45" grpId="1" animBg="1"/>
      <p:bldP spid="45" grpId="2" animBg="1"/>
      <p:bldP spid="15" grpId="0" animBg="1"/>
      <p:bldP spid="22" grpId="0" animBg="1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圖像整合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664" y="1383087"/>
            <a:ext cx="7316626" cy="299136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572794" y="844352"/>
            <a:ext cx="2263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smtClean="0"/>
              <a:t>JAFFE</a:t>
            </a:r>
            <a:endParaRPr kumimoji="1" lang="zh-TW" altLang="en-US" sz="32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458" y="1075298"/>
            <a:ext cx="6747038" cy="381643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384960" y="556320"/>
            <a:ext cx="1728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smtClean="0"/>
              <a:t>Students</a:t>
            </a:r>
            <a:endParaRPr kumimoji="1" lang="zh-TW" altLang="en-US" sz="32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551" y="871558"/>
            <a:ext cx="5960635" cy="407824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43025" y="348306"/>
            <a:ext cx="2841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smtClean="0"/>
              <a:t>JAFFE+Students</a:t>
            </a:r>
            <a:endParaRPr kumimoji="1" lang="zh-TW" altLang="en-US" sz="32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11/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491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506074" y="2788568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996730" y="2039452"/>
            <a:ext cx="397578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buNone/>
            </a:pPr>
            <a:r>
              <a:rPr lang="zh-TW" altLang="en-US" sz="4800" b="1" smtClean="0"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lang="zh-CN" altLang="zh-CN" sz="48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8" name="MH_Other_1"/>
          <p:cNvSpPr txBox="1"/>
          <p:nvPr>
            <p:custDataLst>
              <p:tags r:id="rId2"/>
            </p:custDataLst>
          </p:nvPr>
        </p:nvSpPr>
        <p:spPr>
          <a:xfrm flipH="1">
            <a:off x="1831052" y="965868"/>
            <a:ext cx="1883083" cy="49244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200" dirty="0" smtClean="0">
                <a:solidFill>
                  <a:schemeClr val="tx1"/>
                </a:solidFill>
                <a:latin typeface="Segoe Script" charset="0"/>
                <a:ea typeface="Segoe Script" charset="0"/>
                <a:cs typeface="Segoe Script" charset="0"/>
                <a:sym typeface="Arial" panose="020B0604020202020204" pitchFamily="34" charset="0"/>
              </a:rPr>
              <a:t>PART 5</a:t>
            </a:r>
            <a:endParaRPr lang="zh-CN" altLang="en-US" sz="3200" dirty="0">
              <a:solidFill>
                <a:schemeClr val="tx1"/>
              </a:solidFill>
              <a:latin typeface="Segoe Script" charset="0"/>
              <a:ea typeface="Segoe Script" charset="0"/>
              <a:cs typeface="Segoe Script" charset="0"/>
              <a:sym typeface="Arial" panose="020B0604020202020204" pitchFamily="34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97194" y="1627568"/>
            <a:ext cx="2350800" cy="2322000"/>
            <a:chOff x="1428703" y="952674"/>
            <a:chExt cx="2880000" cy="2880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868703" y="952674"/>
              <a:ext cx="1440000" cy="1440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844602" y="2392674"/>
              <a:ext cx="1440000" cy="144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8703" y="952674"/>
              <a:ext cx="1440000" cy="144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8703" y="2392674"/>
              <a:ext cx="1440000" cy="1440000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12/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5244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229" y="264342"/>
            <a:ext cx="4761886" cy="4553082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5138850" y="600140"/>
            <a:ext cx="864096" cy="8640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179192" y="1636440"/>
            <a:ext cx="1564023" cy="5095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smtClean="0">
                <a:solidFill>
                  <a:schemeClr val="bg1"/>
                </a:solidFill>
              </a:rPr>
              <a:t>10 COMP</a:t>
            </a:r>
            <a:endParaRPr kumimoji="1"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884" y="196280"/>
            <a:ext cx="5104576" cy="4880746"/>
          </a:xfrm>
          <a:prstGeom prst="rect">
            <a:avLst/>
          </a:prstGeom>
        </p:spPr>
      </p:pic>
      <p:sp>
        <p:nvSpPr>
          <p:cNvPr id="17" name="弧線 16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橢圓 1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9722" y="312097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50255" y="391647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35549" y="4516760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84362" y="178916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 smtClean="0">
                <a:latin typeface="Microsoft JhengHei" charset="0"/>
                <a:ea typeface="Microsoft JhengHei" charset="0"/>
                <a:cs typeface="Microsoft JhengHei" charset="0"/>
              </a:rPr>
              <a:t>主成分分析</a:t>
            </a:r>
            <a:endParaRPr kumimoji="1" lang="zh-TW" altLang="en-US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414522" y="1824861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06249" y="3046527"/>
            <a:ext cx="157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K—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最近距離（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KNN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54232" y="3764550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隨機森林（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RF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09545" y="4369550"/>
            <a:ext cx="121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支持向量機（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SVM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196806" y="2509335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437217" y="2413302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13/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948" y="272559"/>
            <a:ext cx="4949829" cy="4732784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5911944" y="738353"/>
            <a:ext cx="748553" cy="763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511123" y="1649418"/>
            <a:ext cx="1550193" cy="5776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12 COMP</a:t>
            </a:r>
            <a:endParaRPr kumimoji="1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805042" y="196280"/>
            <a:ext cx="218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  <a:r>
              <a:rPr kumimoji="1" lang="zh-TW" altLang="en-US" dirty="0"/>
              <a:t>套件</a:t>
            </a:r>
            <a:r>
              <a:rPr kumimoji="1" lang="en-US" altLang="zh-TW" dirty="0" smtClean="0"/>
              <a:t>: {</a:t>
            </a:r>
            <a:r>
              <a:rPr kumimoji="1" lang="en-US" altLang="zh-TW" dirty="0" err="1" smtClean="0"/>
              <a:t>factoExtra</a:t>
            </a:r>
            <a:r>
              <a:rPr kumimoji="1" lang="en-US" altLang="zh-TW" dirty="0" smtClean="0"/>
              <a:t>}</a:t>
            </a:r>
            <a:endParaRPr kumimoji="1" lang="zh-TW" altLang="en-US" dirty="0"/>
          </a:p>
        </p:txBody>
      </p:sp>
      <p:sp>
        <p:nvSpPr>
          <p:cNvPr id="36" name="橢圓 35"/>
          <p:cNvSpPr/>
          <p:nvPr/>
        </p:nvSpPr>
        <p:spPr>
          <a:xfrm>
            <a:off x="5605201" y="639643"/>
            <a:ext cx="748553" cy="763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/>
          <p:cNvSpPr/>
          <p:nvPr/>
        </p:nvSpPr>
        <p:spPr>
          <a:xfrm>
            <a:off x="5412688" y="1589131"/>
            <a:ext cx="1550193" cy="5776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smtClean="0"/>
              <a:t>15 </a:t>
            </a:r>
            <a:r>
              <a:rPr kumimoji="1" lang="en-US" altLang="zh-TW" sz="2400" dirty="0" smtClean="0"/>
              <a:t>COMP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64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10" grpId="0" animBg="1"/>
      <p:bldP spid="11" grpId="0" animBg="1"/>
      <p:bldP spid="36" grpId="0" animBg="1"/>
      <p:bldP spid="36" grpId="1" animBg="1"/>
      <p:bldP spid="37" grpId="0" animBg="1"/>
      <p:bldP spid="3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群組 91"/>
          <p:cNvGrpSpPr/>
          <p:nvPr/>
        </p:nvGrpSpPr>
        <p:grpSpPr>
          <a:xfrm>
            <a:off x="7165082" y="2918283"/>
            <a:ext cx="1636289" cy="1382453"/>
            <a:chOff x="7191249" y="989760"/>
            <a:chExt cx="1636510" cy="1382640"/>
          </a:xfrm>
          <a:solidFill>
            <a:srgbClr val="FF0000"/>
          </a:solidFill>
        </p:grpSpPr>
        <p:sp>
          <p:nvSpPr>
            <p:cNvPr id="90" name="等腰三角形 89"/>
            <p:cNvSpPr/>
            <p:nvPr/>
          </p:nvSpPr>
          <p:spPr>
            <a:xfrm>
              <a:off x="7191249" y="989760"/>
              <a:ext cx="1636510" cy="1382640"/>
            </a:xfrm>
            <a:prstGeom prst="triangle">
              <a:avLst/>
            </a:prstGeom>
            <a:solidFill>
              <a:srgbClr val="60AEA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799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7533287" y="1703391"/>
              <a:ext cx="1026114" cy="461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Model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群組 121"/>
          <p:cNvGrpSpPr/>
          <p:nvPr/>
        </p:nvGrpSpPr>
        <p:grpSpPr>
          <a:xfrm>
            <a:off x="4118919" y="296359"/>
            <a:ext cx="2974155" cy="620226"/>
            <a:chOff x="252314" y="-217766"/>
            <a:chExt cx="1800000" cy="3384376"/>
          </a:xfrm>
        </p:grpSpPr>
        <p:sp>
          <p:nvSpPr>
            <p:cNvPr id="12" name="矩形 11"/>
            <p:cNvSpPr/>
            <p:nvPr/>
          </p:nvSpPr>
          <p:spPr>
            <a:xfrm>
              <a:off x="252314" y="-217766"/>
              <a:ext cx="1800000" cy="338437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799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24322" y="166663"/>
              <a:ext cx="1656184" cy="2712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Data Set</a:t>
              </a:r>
              <a:endParaRPr lang="zh-TW" altLang="en-US" sz="2400" dirty="0"/>
            </a:p>
          </p:txBody>
        </p:sp>
      </p:grpSp>
      <p:grpSp>
        <p:nvGrpSpPr>
          <p:cNvPr id="112" name="群組 111"/>
          <p:cNvGrpSpPr/>
          <p:nvPr/>
        </p:nvGrpSpPr>
        <p:grpSpPr>
          <a:xfrm>
            <a:off x="3636690" y="1780628"/>
            <a:ext cx="3311939" cy="575922"/>
            <a:chOff x="-970818" y="1780488"/>
            <a:chExt cx="3754028" cy="576000"/>
          </a:xfrm>
        </p:grpSpPr>
        <p:grpSp>
          <p:nvGrpSpPr>
            <p:cNvPr id="15" name="群組 14"/>
            <p:cNvGrpSpPr/>
            <p:nvPr/>
          </p:nvGrpSpPr>
          <p:grpSpPr>
            <a:xfrm>
              <a:off x="-970818" y="1780488"/>
              <a:ext cx="3754028" cy="576000"/>
              <a:chOff x="-1099717" y="1780488"/>
              <a:chExt cx="3754028" cy="57600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-1099717" y="1780488"/>
                <a:ext cx="2304000" cy="576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sz="1799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862311" y="1780488"/>
                <a:ext cx="792000" cy="576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sz="1799"/>
              </a:p>
            </p:txBody>
          </p:sp>
        </p:grpSp>
        <p:sp>
          <p:nvSpPr>
            <p:cNvPr id="100" name="文字方塊 99"/>
            <p:cNvSpPr txBox="1"/>
            <p:nvPr/>
          </p:nvSpPr>
          <p:spPr>
            <a:xfrm>
              <a:off x="-466761" y="1837655"/>
              <a:ext cx="1369905" cy="4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Training </a:t>
              </a:r>
              <a:endParaRPr lang="zh-TW" altLang="en-US" sz="2400" dirty="0"/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1967497" y="1837655"/>
              <a:ext cx="796180" cy="4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Test</a:t>
              </a:r>
              <a:endParaRPr lang="zh-TW" altLang="en-US" sz="2400" dirty="0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292874" y="3448807"/>
            <a:ext cx="2402813" cy="491889"/>
            <a:chOff x="4254606" y="3290355"/>
            <a:chExt cx="2403138" cy="491955"/>
          </a:xfrm>
        </p:grpSpPr>
        <p:sp>
          <p:nvSpPr>
            <p:cNvPr id="124" name="文字方塊 123"/>
            <p:cNvSpPr txBox="1"/>
            <p:nvPr/>
          </p:nvSpPr>
          <p:spPr>
            <a:xfrm>
              <a:off x="4254606" y="3290355"/>
              <a:ext cx="2403138" cy="36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Best Parameters</a:t>
              </a:r>
              <a:r>
                <a:rPr lang="en-US" altLang="zh-TW" b="1" dirty="0"/>
                <a:t> </a:t>
              </a:r>
              <a:endParaRPr lang="zh-TW" altLang="en-US" dirty="0"/>
            </a:p>
          </p:txBody>
        </p:sp>
        <p:cxnSp>
          <p:nvCxnSpPr>
            <p:cNvPr id="125" name="直線單箭頭接點 124"/>
            <p:cNvCxnSpPr/>
            <p:nvPr/>
          </p:nvCxnSpPr>
          <p:spPr>
            <a:xfrm rot="16200000">
              <a:off x="5457097" y="3080310"/>
              <a:ext cx="0" cy="14040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向右箭號 131"/>
          <p:cNvSpPr/>
          <p:nvPr/>
        </p:nvSpPr>
        <p:spPr>
          <a:xfrm rot="7191170">
            <a:off x="4553794" y="1172488"/>
            <a:ext cx="717878" cy="300134"/>
          </a:xfrm>
          <a:prstGeom prst="rightArrow">
            <a:avLst>
              <a:gd name="adj1" fmla="val 42259"/>
              <a:gd name="adj2" fmla="val 96941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799"/>
          </a:p>
        </p:txBody>
      </p:sp>
      <p:grpSp>
        <p:nvGrpSpPr>
          <p:cNvPr id="27" name="群組 26"/>
          <p:cNvGrpSpPr/>
          <p:nvPr/>
        </p:nvGrpSpPr>
        <p:grpSpPr>
          <a:xfrm>
            <a:off x="3132634" y="3438263"/>
            <a:ext cx="3456384" cy="1438537"/>
            <a:chOff x="65726" y="2580967"/>
            <a:chExt cx="3456851" cy="1438731"/>
          </a:xfrm>
        </p:grpSpPr>
        <p:sp>
          <p:nvSpPr>
            <p:cNvPr id="102" name="文字方塊 101"/>
            <p:cNvSpPr txBox="1"/>
            <p:nvPr/>
          </p:nvSpPr>
          <p:spPr>
            <a:xfrm>
              <a:off x="2080965" y="3557722"/>
              <a:ext cx="1441612" cy="461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Validation</a:t>
              </a:r>
              <a:endParaRPr lang="zh-TW" altLang="en-US" sz="2400" dirty="0"/>
            </a:p>
          </p:txBody>
        </p:sp>
        <p:pic>
          <p:nvPicPr>
            <p:cNvPr id="105" name="圖片 10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115542" y="2194032"/>
              <a:ext cx="247196" cy="2346827"/>
            </a:xfrm>
            <a:prstGeom prst="rect">
              <a:avLst/>
            </a:prstGeom>
          </p:spPr>
        </p:pic>
        <p:sp>
          <p:nvSpPr>
            <p:cNvPr id="106" name="文字方塊 105"/>
            <p:cNvSpPr txBox="1"/>
            <p:nvPr/>
          </p:nvSpPr>
          <p:spPr>
            <a:xfrm>
              <a:off x="686212" y="3557971"/>
              <a:ext cx="1251975" cy="461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Training</a:t>
              </a:r>
              <a:endParaRPr lang="zh-TW" altLang="en-US" sz="2400" dirty="0"/>
            </a:p>
          </p:txBody>
        </p:sp>
        <p:cxnSp>
          <p:nvCxnSpPr>
            <p:cNvPr id="108" name="直線單箭頭接點 107"/>
            <p:cNvCxnSpPr/>
            <p:nvPr/>
          </p:nvCxnSpPr>
          <p:spPr>
            <a:xfrm>
              <a:off x="2459709" y="3156967"/>
              <a:ext cx="1" cy="4007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/>
          </p:nvGrpSpPr>
          <p:grpSpPr>
            <a:xfrm>
              <a:off x="246514" y="2580967"/>
              <a:ext cx="2309486" cy="576233"/>
              <a:chOff x="246514" y="2580967"/>
              <a:chExt cx="2309486" cy="576233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246514" y="2580967"/>
                <a:ext cx="2304000" cy="576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sz="1799"/>
              </a:p>
            </p:txBody>
          </p:sp>
          <p:cxnSp>
            <p:nvCxnSpPr>
              <p:cNvPr id="54" name="直線接點 53"/>
              <p:cNvCxnSpPr/>
              <p:nvPr/>
            </p:nvCxnSpPr>
            <p:spPr>
              <a:xfrm>
                <a:off x="1634400" y="2581200"/>
                <a:ext cx="0" cy="576000"/>
              </a:xfrm>
              <a:prstGeom prst="line">
                <a:avLst/>
              </a:prstGeom>
              <a:ln w="28575">
                <a:solidFill>
                  <a:srgbClr val="004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>
              <a:xfrm>
                <a:off x="1864800" y="2581200"/>
                <a:ext cx="0" cy="576000"/>
              </a:xfrm>
              <a:prstGeom prst="line">
                <a:avLst/>
              </a:prstGeom>
              <a:ln w="28575">
                <a:solidFill>
                  <a:srgbClr val="004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/>
              <p:nvPr/>
            </p:nvCxnSpPr>
            <p:spPr>
              <a:xfrm>
                <a:off x="2095200" y="2581200"/>
                <a:ext cx="0" cy="576000"/>
              </a:xfrm>
              <a:prstGeom prst="line">
                <a:avLst/>
              </a:prstGeom>
              <a:ln w="28575">
                <a:solidFill>
                  <a:srgbClr val="004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>
                <a:off x="1173600" y="2581200"/>
                <a:ext cx="0" cy="576000"/>
              </a:xfrm>
              <a:prstGeom prst="line">
                <a:avLst/>
              </a:prstGeom>
              <a:ln w="28575">
                <a:solidFill>
                  <a:srgbClr val="004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/>
              <p:cNvSpPr/>
              <p:nvPr/>
            </p:nvSpPr>
            <p:spPr>
              <a:xfrm>
                <a:off x="2325600" y="2580967"/>
                <a:ext cx="230400" cy="576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sz="1799"/>
              </a:p>
            </p:txBody>
          </p:sp>
          <p:cxnSp>
            <p:nvCxnSpPr>
              <p:cNvPr id="60" name="直線接點 59"/>
              <p:cNvCxnSpPr/>
              <p:nvPr/>
            </p:nvCxnSpPr>
            <p:spPr>
              <a:xfrm>
                <a:off x="943200" y="2581200"/>
                <a:ext cx="0" cy="576000"/>
              </a:xfrm>
              <a:prstGeom prst="line">
                <a:avLst/>
              </a:prstGeom>
              <a:ln w="28575">
                <a:solidFill>
                  <a:srgbClr val="004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>
                <a:off x="712800" y="2581200"/>
                <a:ext cx="0" cy="576000"/>
              </a:xfrm>
              <a:prstGeom prst="line">
                <a:avLst/>
              </a:prstGeom>
              <a:ln w="28575">
                <a:solidFill>
                  <a:srgbClr val="004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482400" y="2581200"/>
                <a:ext cx="0" cy="576000"/>
              </a:xfrm>
              <a:prstGeom prst="line">
                <a:avLst/>
              </a:prstGeom>
              <a:ln w="28575">
                <a:solidFill>
                  <a:srgbClr val="004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>
                <a:off x="1404000" y="2581200"/>
                <a:ext cx="0" cy="576000"/>
              </a:xfrm>
              <a:prstGeom prst="line">
                <a:avLst/>
              </a:prstGeom>
              <a:ln w="28575">
                <a:solidFill>
                  <a:srgbClr val="004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>
                <a:off x="2325600" y="2581200"/>
                <a:ext cx="0" cy="576000"/>
              </a:xfrm>
              <a:prstGeom prst="line">
                <a:avLst/>
              </a:prstGeom>
              <a:ln w="28575">
                <a:solidFill>
                  <a:srgbClr val="004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向右箭號 80"/>
          <p:cNvSpPr/>
          <p:nvPr/>
        </p:nvSpPr>
        <p:spPr>
          <a:xfrm rot="5400000">
            <a:off x="4267763" y="2724824"/>
            <a:ext cx="743434" cy="298675"/>
          </a:xfrm>
          <a:prstGeom prst="rightArrow">
            <a:avLst>
              <a:gd name="adj1" fmla="val 42259"/>
              <a:gd name="adj2" fmla="val 96941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799"/>
          </a:p>
        </p:txBody>
      </p:sp>
      <p:grpSp>
        <p:nvGrpSpPr>
          <p:cNvPr id="30" name="群組 29"/>
          <p:cNvGrpSpPr/>
          <p:nvPr/>
        </p:nvGrpSpPr>
        <p:grpSpPr>
          <a:xfrm>
            <a:off x="1916929" y="3457587"/>
            <a:ext cx="1503737" cy="494383"/>
            <a:chOff x="228990" y="2859884"/>
            <a:chExt cx="1503940" cy="494450"/>
          </a:xfrm>
        </p:grpSpPr>
        <p:sp>
          <p:nvSpPr>
            <p:cNvPr id="94" name="文字方塊 93"/>
            <p:cNvSpPr txBox="1"/>
            <p:nvPr/>
          </p:nvSpPr>
          <p:spPr>
            <a:xfrm>
              <a:off x="228990" y="2859884"/>
              <a:ext cx="1503940" cy="36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Parameters</a:t>
              </a:r>
              <a:r>
                <a:rPr lang="en-US" altLang="zh-TW" b="1" dirty="0"/>
                <a:t> </a:t>
              </a:r>
              <a:endParaRPr lang="zh-TW" altLang="en-US" dirty="0"/>
            </a:p>
          </p:txBody>
        </p:sp>
        <p:cxnSp>
          <p:nvCxnSpPr>
            <p:cNvPr id="118" name="直線單箭頭接點 117"/>
            <p:cNvCxnSpPr/>
            <p:nvPr/>
          </p:nvCxnSpPr>
          <p:spPr>
            <a:xfrm rot="16200000">
              <a:off x="1015670" y="2886334"/>
              <a:ext cx="0" cy="9360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右彎箭號 30"/>
          <p:cNvSpPr/>
          <p:nvPr/>
        </p:nvSpPr>
        <p:spPr>
          <a:xfrm flipH="1">
            <a:off x="7093074" y="2055813"/>
            <a:ext cx="1224136" cy="827025"/>
          </a:xfrm>
          <a:prstGeom prst="bentArrow">
            <a:avLst>
              <a:gd name="adj1" fmla="val 25000"/>
              <a:gd name="adj2" fmla="val 20590"/>
              <a:gd name="adj3" fmla="val 50000"/>
              <a:gd name="adj4" fmla="val 43750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799">
              <a:solidFill>
                <a:schemeClr val="tx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837066" y="1082441"/>
            <a:ext cx="7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80%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89018" y="1040830"/>
            <a:ext cx="7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20%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585399" y="2529263"/>
            <a:ext cx="1843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70C0"/>
                </a:solidFill>
              </a:rPr>
              <a:t>10-Fold</a:t>
            </a:r>
          </a:p>
          <a:p>
            <a:pPr algn="ctr"/>
            <a:r>
              <a:rPr lang="en-US" altLang="zh-TW" sz="2000" dirty="0">
                <a:solidFill>
                  <a:srgbClr val="0070C0"/>
                </a:solidFill>
              </a:rPr>
              <a:t>Cross Validation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7307753" y="1619657"/>
            <a:ext cx="925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70C0"/>
                </a:solidFill>
              </a:rPr>
              <a:t>Predict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128" name="向右箭號 127"/>
          <p:cNvSpPr/>
          <p:nvPr/>
        </p:nvSpPr>
        <p:spPr>
          <a:xfrm rot="14408830" flipH="1">
            <a:off x="5960273" y="1173417"/>
            <a:ext cx="723011" cy="297187"/>
          </a:xfrm>
          <a:prstGeom prst="rightArrow">
            <a:avLst>
              <a:gd name="adj1" fmla="val 42259"/>
              <a:gd name="adj2" fmla="val 96941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91427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799"/>
          </a:p>
        </p:txBody>
      </p:sp>
      <p:sp>
        <p:nvSpPr>
          <p:cNvPr id="71" name="弧線 70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73" name="橢圓 72"/>
          <p:cNvSpPr/>
          <p:nvPr/>
        </p:nvSpPr>
        <p:spPr>
          <a:xfrm>
            <a:off x="89722" y="312097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250255" y="391647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735549" y="4516760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77" name="橢圓 76"/>
          <p:cNvSpPr/>
          <p:nvPr/>
        </p:nvSpPr>
        <p:spPr>
          <a:xfrm>
            <a:off x="160251" y="2356550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249" y="3046527"/>
            <a:ext cx="157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K—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最近距離（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KNN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454232" y="3764550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隨機森林（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RF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909545" y="4369550"/>
            <a:ext cx="121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支持向量機（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SVM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82" name="橢圓 81"/>
          <p:cNvSpPr/>
          <p:nvPr/>
        </p:nvSpPr>
        <p:spPr>
          <a:xfrm>
            <a:off x="515637" y="183778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463095" y="2349209"/>
            <a:ext cx="157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交叉驗證</a:t>
            </a:r>
          </a:p>
        </p:txBody>
      </p:sp>
      <p:sp>
        <p:nvSpPr>
          <p:cNvPr id="66" name="文字方塊 65"/>
          <p:cNvSpPr txBox="1"/>
          <p:nvPr/>
        </p:nvSpPr>
        <p:spPr>
          <a:xfrm>
            <a:off x="7254014" y="196280"/>
            <a:ext cx="218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Package</a:t>
            </a:r>
            <a:r>
              <a:rPr kumimoji="1" lang="en-US" altLang="zh-TW" smtClean="0"/>
              <a:t>: {e1071}</a:t>
            </a:r>
            <a:endParaRPr kumimoji="1"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14/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9516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81" grpId="0" animBg="1"/>
      <p:bldP spid="31" grpId="0" animBg="1"/>
      <p:bldP spid="32" grpId="0"/>
      <p:bldP spid="121" grpId="0"/>
      <p:bldP spid="126" grpId="0"/>
      <p:bldP spid="127" grpId="0"/>
      <p:bldP spid="1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弧線 64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250255" y="391647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735549" y="4516760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71" name="橢圓 70"/>
          <p:cNvSpPr/>
          <p:nvPr/>
        </p:nvSpPr>
        <p:spPr>
          <a:xfrm>
            <a:off x="18217" y="3118660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06249" y="3046527"/>
            <a:ext cx="157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K—</a:t>
            </a:r>
            <a:r>
              <a:rPr lang="zh-TW" altLang="en-US" dirty="0"/>
              <a:t>最近距離（</a:t>
            </a:r>
            <a:r>
              <a:rPr lang="en-US" altLang="zh-TW" dirty="0"/>
              <a:t>KNN</a:t>
            </a:r>
            <a:r>
              <a:rPr lang="zh-TW" altLang="en-US" dirty="0"/>
              <a:t>）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454232" y="3764550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隨機森林（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RF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909545" y="4369550"/>
            <a:ext cx="121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支持向量機（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SVM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213137" y="254968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447561" y="2488399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77" name="橢圓 76"/>
          <p:cNvSpPr/>
          <p:nvPr/>
        </p:nvSpPr>
        <p:spPr>
          <a:xfrm>
            <a:off x="540346" y="184221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2121" y="2546516"/>
            <a:ext cx="2652769" cy="2395530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2532933" y="4516760"/>
            <a:ext cx="3020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800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Source:</a:t>
            </a:r>
            <a:r>
              <a:rPr lang="zh-TW" altLang="en-US" sz="800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https://zh.wikipedia.org/wiki/%E6%9C%80%E8%BF%91%E9%84%B0%E5%B1%85%E6%B3%95#/media/File:KnnClassification.svg</a:t>
            </a:r>
          </a:p>
        </p:txBody>
      </p:sp>
      <p:sp>
        <p:nvSpPr>
          <p:cNvPr id="80" name="Freeform 16"/>
          <p:cNvSpPr>
            <a:spLocks noEditPoints="1"/>
          </p:cNvSpPr>
          <p:nvPr/>
        </p:nvSpPr>
        <p:spPr bwMode="auto">
          <a:xfrm>
            <a:off x="2340546" y="1199974"/>
            <a:ext cx="475053" cy="473265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defTabSz="121880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99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 </a:t>
            </a:r>
            <a:endParaRPr lang="zh-CN" altLang="en-US" sz="2399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Freeform 16"/>
          <p:cNvSpPr>
            <a:spLocks noEditPoints="1"/>
          </p:cNvSpPr>
          <p:nvPr/>
        </p:nvSpPr>
        <p:spPr bwMode="auto">
          <a:xfrm>
            <a:off x="2340546" y="2788568"/>
            <a:ext cx="475053" cy="473265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defTabSz="121880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99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 </a:t>
            </a:r>
            <a:endParaRPr lang="zh-CN" altLang="en-US" sz="2399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469585" y="466619"/>
            <a:ext cx="1799406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r>
              <a:rPr lang="fr-FR" altLang="zh-TW" dirty="0"/>
              <a:t>Fix et al., 1951</a:t>
            </a:r>
            <a:endParaRPr lang="zh-TW" altLang="en-US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924676" y="1174996"/>
            <a:ext cx="278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歐式距離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2924676" y="2757477"/>
            <a:ext cx="278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調整權重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2584794" y="1773612"/>
                <a:ext cx="5410096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804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 charset="0"/>
                          <a:ea typeface="Microsoft YaHei" panose="020B0503020204020204" pitchFamily="34" charset="-122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 baseline="30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 baseline="30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+...+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 baseline="30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94" y="1773612"/>
                <a:ext cx="5410096" cy="427746"/>
              </a:xfrm>
              <a:prstGeom prst="rect">
                <a:avLst/>
              </a:prstGeom>
              <a:blipFill rotWithShape="0">
                <a:blip r:embed="rId3"/>
                <a:stretch>
                  <a:fillRect t="-70000" b="-10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7254014" y="196280"/>
            <a:ext cx="218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Package: {</a:t>
            </a:r>
            <a:r>
              <a:rPr kumimoji="1" lang="en-US" altLang="zh-TW" dirty="0" err="1" smtClean="0"/>
              <a:t>kknn</a:t>
            </a:r>
            <a:r>
              <a:rPr kumimoji="1" lang="en-US" altLang="zh-TW" dirty="0" smtClean="0"/>
              <a:t>}</a:t>
            </a:r>
            <a:endParaRPr kumimoji="1"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15/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3902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弧線 51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540346" y="184221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50255" y="391647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35549" y="4516760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58" name="橢圓 57"/>
          <p:cNvSpPr/>
          <p:nvPr/>
        </p:nvSpPr>
        <p:spPr>
          <a:xfrm>
            <a:off x="18217" y="3118660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306249" y="3046527"/>
            <a:ext cx="157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K—</a:t>
            </a:r>
            <a:r>
              <a:rPr lang="zh-TW" altLang="en-US" dirty="0"/>
              <a:t>最近距離（</a:t>
            </a:r>
            <a:r>
              <a:rPr lang="en-US" altLang="zh-TW" dirty="0"/>
              <a:t>KNN</a:t>
            </a:r>
            <a:r>
              <a:rPr lang="zh-TW" altLang="en-US" dirty="0"/>
              <a:t>）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454232" y="3764550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隨機森林（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RF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909545" y="4369550"/>
            <a:ext cx="121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支持向量機（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SVM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213137" y="254968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47561" y="2488399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954" y="103790"/>
            <a:ext cx="4917026" cy="491702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16/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49128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2469950" y="1126773"/>
            <a:ext cx="2898274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Microsoft JhengHei" charset="0"/>
                <a:ea typeface="Microsoft JhengHei" charset="0"/>
                <a:cs typeface="Microsoft JhengHei" charset="0"/>
              </a:rPr>
              <a:t>Accuracy</a:t>
            </a:r>
            <a:r>
              <a:rPr lang="en-US" altLang="zh-TW" sz="2000" dirty="0" smtClean="0">
                <a:latin typeface="Microsoft JhengHei" charset="0"/>
                <a:ea typeface="Microsoft JhengHei" charset="0"/>
                <a:cs typeface="Microsoft JhengHei" charset="0"/>
              </a:rPr>
              <a:t>—</a:t>
            </a:r>
            <a:r>
              <a:rPr lang="zh-TW" altLang="en-US" sz="2000" dirty="0" smtClean="0">
                <a:latin typeface="Microsoft JhengHei" charset="0"/>
                <a:ea typeface="Microsoft JhengHei" charset="0"/>
                <a:cs typeface="Microsoft JhengHei" charset="0"/>
              </a:rPr>
              <a:t>整體</a:t>
            </a:r>
            <a:r>
              <a:rPr lang="zh-TW" altLang="en-US" sz="2000" dirty="0">
                <a:latin typeface="Microsoft JhengHei" charset="0"/>
                <a:ea typeface="Microsoft JhengHei" charset="0"/>
                <a:cs typeface="Microsoft JhengHei" charset="0"/>
              </a:rPr>
              <a:t>準確度</a:t>
            </a:r>
            <a:endParaRPr lang="en-US" altLang="zh-TW" sz="20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69950" y="1943054"/>
            <a:ext cx="2653716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Microsoft JhengHei" charset="0"/>
                <a:ea typeface="Microsoft JhengHei" charset="0"/>
                <a:cs typeface="Microsoft JhengHei" charset="0"/>
              </a:rPr>
              <a:t>Kappa—</a:t>
            </a:r>
            <a:r>
              <a:rPr lang="zh-TW" altLang="en-US" sz="2000" dirty="0" smtClean="0">
                <a:latin typeface="Microsoft JhengHei" charset="0"/>
                <a:ea typeface="Microsoft JhengHei" charset="0"/>
                <a:cs typeface="Microsoft JhengHei" charset="0"/>
              </a:rPr>
              <a:t>整體精確度</a:t>
            </a:r>
            <a:endParaRPr lang="zh-TW" altLang="en-US" sz="20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641644" y="1127051"/>
            <a:ext cx="2564179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Microsoft JhengHei" charset="0"/>
                <a:ea typeface="Microsoft JhengHei" charset="0"/>
                <a:cs typeface="Microsoft JhengHei" charset="0"/>
              </a:rPr>
              <a:t>Sensitivity—</a:t>
            </a:r>
            <a:r>
              <a:rPr lang="zh-TW" altLang="en-US" sz="2000" dirty="0" smtClean="0">
                <a:latin typeface="Microsoft JhengHei" charset="0"/>
                <a:ea typeface="Microsoft JhengHei" charset="0"/>
                <a:cs typeface="Microsoft JhengHei" charset="0"/>
              </a:rPr>
              <a:t>敏感度</a:t>
            </a:r>
            <a:endParaRPr lang="zh-TW" altLang="en-US" sz="20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542725" y="1950503"/>
            <a:ext cx="2663098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Microsoft JhengHei" charset="0"/>
                <a:ea typeface="Microsoft JhengHei" charset="0"/>
                <a:cs typeface="Microsoft JhengHei" charset="0"/>
              </a:rPr>
              <a:t>Specificity—</a:t>
            </a:r>
            <a:r>
              <a:rPr lang="zh-TW" altLang="en-US" sz="2000" dirty="0" smtClean="0">
                <a:latin typeface="Microsoft JhengHei" charset="0"/>
                <a:ea typeface="Microsoft JhengHei" charset="0"/>
                <a:cs typeface="Microsoft JhengHei" charset="0"/>
              </a:rPr>
              <a:t>特異度</a:t>
            </a:r>
            <a:endParaRPr lang="zh-TW" altLang="en-US" sz="20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416444" y="2733395"/>
            <a:ext cx="4252694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Microsoft JhengHei" charset="0"/>
                <a:ea typeface="Microsoft JhengHei" charset="0"/>
                <a:cs typeface="Microsoft JhengHei" charset="0"/>
              </a:rPr>
              <a:t>Positive </a:t>
            </a:r>
            <a:r>
              <a:rPr lang="en-US" altLang="zh-TW" sz="2000" dirty="0">
                <a:latin typeface="Microsoft JhengHei" charset="0"/>
                <a:ea typeface="Microsoft JhengHei" charset="0"/>
                <a:cs typeface="Microsoft JhengHei" charset="0"/>
              </a:rPr>
              <a:t>predict </a:t>
            </a:r>
            <a:r>
              <a:rPr lang="en-US" altLang="zh-TW" sz="2000" dirty="0" smtClean="0">
                <a:latin typeface="Microsoft JhengHei" charset="0"/>
                <a:ea typeface="Microsoft JhengHei" charset="0"/>
                <a:cs typeface="Microsoft JhengHei" charset="0"/>
              </a:rPr>
              <a:t>value—</a:t>
            </a:r>
            <a:r>
              <a:rPr lang="zh-TW" altLang="en-US" sz="2000" dirty="0" smtClean="0">
                <a:latin typeface="Microsoft JhengHei" charset="0"/>
                <a:ea typeface="Microsoft JhengHei" charset="0"/>
                <a:cs typeface="Microsoft JhengHei" charset="0"/>
              </a:rPr>
              <a:t>陽性預測值</a:t>
            </a:r>
            <a:endParaRPr lang="zh-TW" altLang="en-US" sz="20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424015" y="3382783"/>
            <a:ext cx="4457910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Microsoft JhengHei" charset="0"/>
                <a:ea typeface="Microsoft JhengHei" charset="0"/>
                <a:cs typeface="Microsoft JhengHei" charset="0"/>
              </a:rPr>
              <a:t>Negative predict </a:t>
            </a:r>
            <a:r>
              <a:rPr lang="en-US" altLang="zh-TW" sz="2000" dirty="0" smtClean="0">
                <a:latin typeface="Microsoft JhengHei" charset="0"/>
                <a:ea typeface="Microsoft JhengHei" charset="0"/>
                <a:cs typeface="Microsoft JhengHei" charset="0"/>
              </a:rPr>
              <a:t>value—</a:t>
            </a:r>
            <a:r>
              <a:rPr lang="zh-TW" altLang="en-US" sz="2000" dirty="0" smtClean="0">
                <a:latin typeface="Microsoft JhengHei" charset="0"/>
                <a:ea typeface="Microsoft JhengHei" charset="0"/>
                <a:cs typeface="Microsoft JhengHei" charset="0"/>
              </a:rPr>
              <a:t>陰性</a:t>
            </a:r>
            <a:r>
              <a:rPr lang="zh-TW" altLang="en-US" sz="2000" dirty="0">
                <a:latin typeface="Microsoft JhengHei" charset="0"/>
                <a:ea typeface="Microsoft JhengHei" charset="0"/>
                <a:cs typeface="Microsoft JhengHei" charset="0"/>
              </a:rPr>
              <a:t>預測值</a:t>
            </a:r>
          </a:p>
        </p:txBody>
      </p:sp>
      <p:sp>
        <p:nvSpPr>
          <p:cNvPr id="55" name="弧線 54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540346" y="184221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250255" y="391647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735549" y="4516760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61" name="橢圓 60"/>
          <p:cNvSpPr/>
          <p:nvPr/>
        </p:nvSpPr>
        <p:spPr>
          <a:xfrm>
            <a:off x="18217" y="3118660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306249" y="3046527"/>
            <a:ext cx="157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K—</a:t>
            </a:r>
            <a:r>
              <a:rPr lang="zh-TW" altLang="en-US" dirty="0"/>
              <a:t>最近距離（</a:t>
            </a:r>
            <a:r>
              <a:rPr lang="en-US" altLang="zh-TW" dirty="0"/>
              <a:t>KNN</a:t>
            </a:r>
            <a:r>
              <a:rPr lang="zh-TW" altLang="en-US" dirty="0"/>
              <a:t>）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454232" y="3764550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隨機森林（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RF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909545" y="4369550"/>
            <a:ext cx="121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支持向量機（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SVM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213137" y="254968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447561" y="2488399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989" y="448586"/>
            <a:ext cx="6868790" cy="4202205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5796930" y="1204392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819161" y="1543829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5255352" y="3189672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367061" y="3880473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7957170" y="3853387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381" y="412304"/>
            <a:ext cx="6846901" cy="4242350"/>
          </a:xfrm>
          <a:prstGeom prst="rect">
            <a:avLst/>
          </a:prstGeom>
        </p:spPr>
      </p:pic>
      <p:sp>
        <p:nvSpPr>
          <p:cNvPr id="35" name="橢圓 34"/>
          <p:cNvSpPr/>
          <p:nvPr/>
        </p:nvSpPr>
        <p:spPr>
          <a:xfrm>
            <a:off x="5741012" y="1168110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788975" y="1533886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5229398" y="3161376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01" y="400893"/>
            <a:ext cx="6885838" cy="4259883"/>
          </a:xfrm>
          <a:prstGeom prst="rect">
            <a:avLst/>
          </a:prstGeom>
        </p:spPr>
      </p:pic>
      <p:sp>
        <p:nvSpPr>
          <p:cNvPr id="38" name="橢圓 37"/>
          <p:cNvSpPr/>
          <p:nvPr/>
        </p:nvSpPr>
        <p:spPr>
          <a:xfrm>
            <a:off x="5859808" y="1106109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17/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7664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30" grpId="0" animBg="1"/>
      <p:bldP spid="39" grpId="0" animBg="1"/>
      <p:bldP spid="40" grpId="0" animBg="1"/>
      <p:bldP spid="41" grpId="0" animBg="1"/>
      <p:bldP spid="4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601" y="1058226"/>
            <a:ext cx="6148742" cy="3532691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2329408" y="264222"/>
            <a:ext cx="1894246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pPr algn="ctr"/>
            <a:r>
              <a:rPr lang="is-IS" altLang="zh-TW" dirty="0" smtClean="0"/>
              <a:t>Breiman</a:t>
            </a:r>
            <a:r>
              <a:rPr lang="is-IS" altLang="zh-TW" dirty="0"/>
              <a:t>, </a:t>
            </a:r>
            <a:r>
              <a:rPr lang="is-IS" altLang="zh-TW" dirty="0" smtClean="0"/>
              <a:t>2011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862183" y="4455792"/>
            <a:ext cx="27430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err="1" smtClean="0">
                <a:latin typeface="Calibri" charset="0"/>
                <a:ea typeface="新細明體" charset="0"/>
                <a:cs typeface="Times New Roman" charset="0"/>
              </a:rPr>
              <a:t>Source:https</a:t>
            </a:r>
            <a:r>
              <a:rPr lang="en-US" altLang="zh-TW" sz="1000" dirty="0">
                <a:latin typeface="Calibri" charset="0"/>
                <a:ea typeface="新細明體" charset="0"/>
                <a:cs typeface="Times New Roman" charset="0"/>
              </a:rPr>
              <a:t>://</a:t>
            </a:r>
            <a:r>
              <a:rPr lang="en-US" altLang="zh-TW" sz="1000" dirty="0" err="1">
                <a:latin typeface="Calibri" charset="0"/>
                <a:ea typeface="新細明體" charset="0"/>
                <a:cs typeface="Times New Roman" charset="0"/>
              </a:rPr>
              <a:t>zhuanlan.zhihu.com</a:t>
            </a:r>
            <a:r>
              <a:rPr lang="en-US" altLang="zh-TW" sz="1000" dirty="0">
                <a:latin typeface="Calibri" charset="0"/>
                <a:ea typeface="新細明體" charset="0"/>
                <a:cs typeface="Times New Roman" charset="0"/>
              </a:rPr>
              <a:t>/p/38484624</a:t>
            </a:r>
            <a:r>
              <a:rPr lang="zh-TW" altLang="zh-TW" sz="1000" dirty="0"/>
              <a:t> </a:t>
            </a:r>
            <a:endParaRPr lang="zh-TW" altLang="en-US" sz="1000" dirty="0"/>
          </a:p>
        </p:txBody>
      </p:sp>
      <p:sp>
        <p:nvSpPr>
          <p:cNvPr id="59" name="弧線 58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540346" y="184221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13572" y="315711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735549" y="4516760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65" name="橢圓 64"/>
          <p:cNvSpPr/>
          <p:nvPr/>
        </p:nvSpPr>
        <p:spPr>
          <a:xfrm>
            <a:off x="141368" y="3764550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306249" y="3046527"/>
            <a:ext cx="157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K—</a:t>
            </a:r>
            <a:r>
              <a:rPr lang="zh-TW" altLang="en-US" dirty="0"/>
              <a:t>最近距離（</a:t>
            </a:r>
            <a:r>
              <a:rPr lang="en-US" altLang="zh-TW" dirty="0"/>
              <a:t>KNN</a:t>
            </a:r>
            <a:r>
              <a:rPr lang="zh-TW" altLang="en-US" dirty="0"/>
              <a:t>）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454232" y="3764550"/>
            <a:ext cx="166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隨機森林（</a:t>
            </a:r>
            <a:r>
              <a:rPr lang="en-US" altLang="zh-TW" dirty="0"/>
              <a:t>RF</a:t>
            </a:r>
            <a:r>
              <a:rPr lang="zh-TW" altLang="en-US" dirty="0"/>
              <a:t>）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909545" y="4369550"/>
            <a:ext cx="121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支持向量機（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SVM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9" name="橢圓 68"/>
          <p:cNvSpPr/>
          <p:nvPr/>
        </p:nvSpPr>
        <p:spPr>
          <a:xfrm>
            <a:off x="213137" y="254968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447561" y="2488399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380352" y="1255039"/>
            <a:ext cx="6274318" cy="3621761"/>
            <a:chOff x="2380352" y="1058226"/>
            <a:chExt cx="6274318" cy="3621761"/>
          </a:xfrm>
        </p:grpSpPr>
        <p:pic>
          <p:nvPicPr>
            <p:cNvPr id="37" name="圖片 36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0352" y="1058226"/>
              <a:ext cx="6274318" cy="3621761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2674593" y="2428528"/>
              <a:ext cx="53004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/>
                <a:t>80%</a:t>
              </a:r>
              <a:endParaRPr kumimoji="1" lang="zh-TW" altLang="en-US" sz="105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706529" y="4046820"/>
              <a:ext cx="426105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/>
                <a:t>2</a:t>
              </a:r>
              <a:r>
                <a:rPr kumimoji="1" lang="en-US" altLang="zh-TW" sz="1050" smtClean="0"/>
                <a:t>0%</a:t>
              </a:r>
              <a:endParaRPr kumimoji="1" lang="zh-TW" altLang="en-US" sz="1050" dirty="0"/>
            </a:p>
          </p:txBody>
        </p:sp>
      </p:grpSp>
      <p:sp>
        <p:nvSpPr>
          <p:cNvPr id="72" name="圓角矩形 71"/>
          <p:cNvSpPr/>
          <p:nvPr/>
        </p:nvSpPr>
        <p:spPr>
          <a:xfrm>
            <a:off x="3732066" y="2440201"/>
            <a:ext cx="839580" cy="1880592"/>
          </a:xfrm>
          <a:prstGeom prst="roundRect">
            <a:avLst/>
          </a:prstGeom>
          <a:solidFill>
            <a:srgbClr val="FF4957">
              <a:alpha val="25098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圓角矩形 72"/>
          <p:cNvSpPr/>
          <p:nvPr/>
        </p:nvSpPr>
        <p:spPr>
          <a:xfrm>
            <a:off x="7815090" y="2411486"/>
            <a:ext cx="839580" cy="1880592"/>
          </a:xfrm>
          <a:prstGeom prst="roundRect">
            <a:avLst/>
          </a:prstGeom>
          <a:solidFill>
            <a:srgbClr val="FF4957">
              <a:alpha val="25098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圓角矩形 70"/>
          <p:cNvSpPr/>
          <p:nvPr/>
        </p:nvSpPr>
        <p:spPr>
          <a:xfrm>
            <a:off x="2165164" y="1204392"/>
            <a:ext cx="1399518" cy="3615365"/>
          </a:xfrm>
          <a:prstGeom prst="roundRect">
            <a:avLst/>
          </a:prstGeom>
          <a:solidFill>
            <a:srgbClr val="FF4957">
              <a:alpha val="25098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924722" y="772344"/>
            <a:ext cx="5128283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pPr algn="ctr"/>
            <a:r>
              <a:rPr lang="en-US" altLang="zh-TW" sz="2000" dirty="0" smtClean="0"/>
              <a:t>GINI</a:t>
            </a:r>
            <a:r>
              <a:rPr lang="zh-TW" altLang="en-US" sz="2000" dirty="0" smtClean="0"/>
              <a:t>係數：決定節點、評估的特徵的重要性</a:t>
            </a:r>
            <a:endParaRPr lang="en-US" altLang="zh-TW" sz="2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012076" y="4867711"/>
            <a:ext cx="6590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 err="1" smtClean="0"/>
              <a:t>Source:https</a:t>
            </a:r>
            <a:r>
              <a:rPr kumimoji="1" lang="en-US" altLang="zh-TW" sz="1000" dirty="0"/>
              <a:t>://</a:t>
            </a:r>
            <a:r>
              <a:rPr kumimoji="1" lang="en-US" altLang="zh-TW" sz="1000" dirty="0" err="1"/>
              <a:t>chtseng.wordpress.com</a:t>
            </a:r>
            <a:r>
              <a:rPr kumimoji="1" lang="en-US" altLang="zh-TW" sz="1000" dirty="0"/>
              <a:t>/2017/02/24/%E9%9A%A8%E6%A9%9F%E6%A3%AE%E6%9E%97random-forest/</a:t>
            </a:r>
            <a:endParaRPr kumimoji="1" lang="zh-TW" altLang="en-US" sz="1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830890" y="196280"/>
            <a:ext cx="432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R</a:t>
            </a:r>
            <a:r>
              <a:rPr kumimoji="1" lang="zh-TW" altLang="en-US" dirty="0" smtClean="0"/>
              <a:t>套件</a:t>
            </a:r>
            <a:r>
              <a:rPr kumimoji="1" lang="en-US" altLang="zh-TW" dirty="0" smtClean="0"/>
              <a:t>: {</a:t>
            </a:r>
            <a:r>
              <a:rPr kumimoji="1" lang="en-US" altLang="zh-TW" dirty="0" err="1" smtClean="0"/>
              <a:t>rpart</a:t>
            </a:r>
            <a:r>
              <a:rPr kumimoji="1" lang="en-US" altLang="zh-TW" dirty="0" smtClean="0"/>
              <a:t>}</a:t>
            </a:r>
            <a:r>
              <a:rPr kumimoji="1" lang="zh-TW" altLang="en-US" dirty="0" smtClean="0">
                <a:latin typeface="Microsoft JhengHei" charset="0"/>
                <a:ea typeface="Microsoft JhengHei" charset="0"/>
                <a:cs typeface="Microsoft JhengHei" charset="0"/>
              </a:rPr>
              <a:t>、</a:t>
            </a:r>
            <a:r>
              <a:rPr kumimoji="1" lang="en-US" altLang="zh-TW" dirty="0" smtClean="0"/>
              <a:t>{</a:t>
            </a:r>
            <a:r>
              <a:rPr kumimoji="1" lang="en-US" altLang="zh-TW" dirty="0"/>
              <a:t>caret}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charset="0"/>
                <a:ea typeface="Microsoft JhengHei" charset="0"/>
                <a:cs typeface="Microsoft JhengHei" charset="0"/>
              </a:rPr>
              <a:t>、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randomForest</a:t>
            </a:r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}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96152" y="1492424"/>
            <a:ext cx="1728192" cy="635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82577" y="1743188"/>
                <a:ext cx="731482" cy="369332"/>
              </a:xfrm>
              <a:prstGeom prst="rect">
                <a:avLst/>
              </a:prstGeom>
              <a:ln w="28575">
                <a:solidFill>
                  <a:schemeClr val="tx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𝑡𝑟𝑒𝑒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77" y="1743188"/>
                <a:ext cx="73148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709359" y="1743188"/>
                <a:ext cx="716093" cy="391261"/>
              </a:xfrm>
              <a:prstGeom prst="rect">
                <a:avLst/>
              </a:prstGeom>
              <a:ln w="28575">
                <a:solidFill>
                  <a:schemeClr val="tx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𝑡𝑟</m:t>
                          </m:r>
                          <m:r>
                            <a:rPr lang="en-US" altLang="zh-TW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359" y="1743188"/>
                <a:ext cx="716093" cy="39126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18/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41338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2" grpId="0" animBg="1"/>
      <p:bldP spid="73" grpId="0" animBg="1"/>
      <p:bldP spid="71" grpId="0" animBg="1"/>
      <p:bldP spid="4" grpId="0" animBg="1"/>
      <p:bldP spid="41" grpId="0"/>
      <p:bldP spid="5" grpId="0" animBg="1"/>
      <p:bldP spid="6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SubTitle_1"/>
          <p:cNvSpPr/>
          <p:nvPr>
            <p:custDataLst>
              <p:tags r:id="rId1"/>
            </p:custDataLst>
          </p:nvPr>
        </p:nvSpPr>
        <p:spPr>
          <a:xfrm>
            <a:off x="3518827" y="724732"/>
            <a:ext cx="2854167" cy="528089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972868" tIns="0" rIns="0" bIns="0" rtlCol="0" anchor="ctr" anchorCtr="0">
            <a:no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Hannotate TC" charset="-120"/>
                <a:sym typeface="Arial" panose="020B0604020202020204" pitchFamily="34" charset="0"/>
              </a:rPr>
              <a:t>研究背景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Hannotate TC" charset="-120"/>
              <a:sym typeface="Arial" panose="020B0604020202020204" pitchFamily="34" charset="0"/>
            </a:endParaRPr>
          </a:p>
        </p:txBody>
      </p:sp>
      <p:sp>
        <p:nvSpPr>
          <p:cNvPr id="17" name="MH_Other_1"/>
          <p:cNvSpPr txBox="1"/>
          <p:nvPr>
            <p:custDataLst>
              <p:tags r:id="rId2"/>
            </p:custDataLst>
          </p:nvPr>
        </p:nvSpPr>
        <p:spPr>
          <a:xfrm flipH="1">
            <a:off x="3672190" y="759231"/>
            <a:ext cx="601591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8" name="MH_SubTitle_2"/>
          <p:cNvSpPr/>
          <p:nvPr>
            <p:custDataLst>
              <p:tags r:id="rId3"/>
            </p:custDataLst>
          </p:nvPr>
        </p:nvSpPr>
        <p:spPr>
          <a:xfrm flipH="1">
            <a:off x="5104092" y="1349587"/>
            <a:ext cx="2853078" cy="527273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230416" tIns="0" rIns="0" bIns="0" rtlCol="0" anchor="ctr">
            <a:no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Hannotate TC" charset="-120"/>
                <a:sym typeface="Arial" panose="020B0604020202020204" pitchFamily="34" charset="0"/>
              </a:rPr>
              <a:t>研究流程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Hannotate TC" charset="-120"/>
              <a:sym typeface="Arial" panose="020B0604020202020204" pitchFamily="34" charset="0"/>
            </a:endParaRPr>
          </a:p>
        </p:txBody>
      </p:sp>
      <p:sp>
        <p:nvSpPr>
          <p:cNvPr id="19" name="MH_Other_2"/>
          <p:cNvSpPr txBox="1"/>
          <p:nvPr>
            <p:custDataLst>
              <p:tags r:id="rId4"/>
            </p:custDataLst>
          </p:nvPr>
        </p:nvSpPr>
        <p:spPr>
          <a:xfrm flipH="1">
            <a:off x="7220474" y="1383677"/>
            <a:ext cx="601591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0" name="MH_SubTitle_1"/>
          <p:cNvSpPr/>
          <p:nvPr>
            <p:custDataLst>
              <p:tags r:id="rId5"/>
            </p:custDataLst>
          </p:nvPr>
        </p:nvSpPr>
        <p:spPr>
          <a:xfrm>
            <a:off x="3492674" y="1996843"/>
            <a:ext cx="2854167" cy="528089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972868" tIns="0" rIns="0" bIns="0" rtlCol="0" anchor="ctr" anchorCtr="0">
            <a:no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Hannotate TC" charset="-120"/>
                <a:sym typeface="Arial" panose="020B0604020202020204" pitchFamily="34" charset="0"/>
              </a:rPr>
              <a:t>文獻回顧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Hannotate TC" charset="-120"/>
              <a:sym typeface="Arial" panose="020B0604020202020204" pitchFamily="34" charset="0"/>
            </a:endParaRPr>
          </a:p>
        </p:txBody>
      </p:sp>
      <p:sp>
        <p:nvSpPr>
          <p:cNvPr id="21" name="MH_Other_1"/>
          <p:cNvSpPr txBox="1"/>
          <p:nvPr>
            <p:custDataLst>
              <p:tags r:id="rId6"/>
            </p:custDataLst>
          </p:nvPr>
        </p:nvSpPr>
        <p:spPr>
          <a:xfrm flipH="1">
            <a:off x="3646037" y="2031343"/>
            <a:ext cx="601591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03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3" name="MH_SubTitle_2"/>
          <p:cNvSpPr/>
          <p:nvPr>
            <p:custDataLst>
              <p:tags r:id="rId7"/>
            </p:custDataLst>
          </p:nvPr>
        </p:nvSpPr>
        <p:spPr>
          <a:xfrm flipH="1">
            <a:off x="5104092" y="2645731"/>
            <a:ext cx="2853078" cy="527273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230416" tIns="0" rIns="0" bIns="0" rtlCol="0" anchor="ctr">
            <a:no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annotate TC" charset="-120"/>
                <a:sym typeface="Arial" panose="020B0604020202020204" pitchFamily="34" charset="0"/>
              </a:rPr>
              <a:t>資料蒐集與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Hannotate TC" charset="-120"/>
                <a:sym typeface="Arial" panose="020B0604020202020204" pitchFamily="34" charset="0"/>
              </a:rPr>
              <a:t>處理</a:t>
            </a:r>
            <a:endParaRPr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Hannotate TC" charset="-120"/>
              <a:sym typeface="Arial" panose="020B0604020202020204" pitchFamily="34" charset="0"/>
            </a:endParaRPr>
          </a:p>
        </p:txBody>
      </p:sp>
      <p:sp>
        <p:nvSpPr>
          <p:cNvPr id="34" name="MH_Other_2"/>
          <p:cNvSpPr txBox="1"/>
          <p:nvPr>
            <p:custDataLst>
              <p:tags r:id="rId8"/>
            </p:custDataLst>
          </p:nvPr>
        </p:nvSpPr>
        <p:spPr>
          <a:xfrm flipH="1">
            <a:off x="7220474" y="2704198"/>
            <a:ext cx="601591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04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35" name="MH_SubTitle_1"/>
          <p:cNvSpPr/>
          <p:nvPr>
            <p:custDataLst>
              <p:tags r:id="rId9"/>
            </p:custDataLst>
          </p:nvPr>
        </p:nvSpPr>
        <p:spPr>
          <a:xfrm>
            <a:off x="3518827" y="3292987"/>
            <a:ext cx="2854167" cy="528089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square" lIns="972868" tIns="0" rIns="0" bIns="0" rtlCol="0" anchor="ctr" anchorCtr="0">
            <a:no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annotate TC" charset="-120"/>
                <a:sym typeface="Arial" panose="020B0604020202020204" pitchFamily="34" charset="0"/>
              </a:rPr>
              <a:t>資料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Hannotate TC" charset="-120"/>
                <a:sym typeface="Arial" panose="020B0604020202020204" pitchFamily="34" charset="0"/>
              </a:rPr>
              <a:t>分析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Hannotate TC" charset="-120"/>
              <a:sym typeface="Arial" panose="020B0604020202020204" pitchFamily="34" charset="0"/>
            </a:endParaRPr>
          </a:p>
        </p:txBody>
      </p:sp>
      <p:sp>
        <p:nvSpPr>
          <p:cNvPr id="36" name="MH_Other_1"/>
          <p:cNvSpPr txBox="1"/>
          <p:nvPr>
            <p:custDataLst>
              <p:tags r:id="rId10"/>
            </p:custDataLst>
          </p:nvPr>
        </p:nvSpPr>
        <p:spPr>
          <a:xfrm flipH="1">
            <a:off x="3672190" y="3327486"/>
            <a:ext cx="601591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05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71" name="MH_SubTitle_2"/>
          <p:cNvSpPr/>
          <p:nvPr>
            <p:custDataLst>
              <p:tags r:id="rId11"/>
            </p:custDataLst>
          </p:nvPr>
        </p:nvSpPr>
        <p:spPr>
          <a:xfrm flipH="1">
            <a:off x="5104092" y="3917479"/>
            <a:ext cx="2853078" cy="527273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230416" tIns="0" rIns="0" bIns="0" rtlCol="0" anchor="ctr">
            <a:no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Hannotate TC" charset="-120"/>
                <a:sym typeface="Arial" panose="020B0604020202020204" pitchFamily="34" charset="0"/>
              </a:rPr>
              <a:t>結論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Hannotate TC" charset="-120"/>
              <a:sym typeface="Arial" panose="020B0604020202020204" pitchFamily="34" charset="0"/>
            </a:endParaRPr>
          </a:p>
        </p:txBody>
      </p:sp>
      <p:sp>
        <p:nvSpPr>
          <p:cNvPr id="72" name="MH_Other_2"/>
          <p:cNvSpPr txBox="1"/>
          <p:nvPr>
            <p:custDataLst>
              <p:tags r:id="rId12"/>
            </p:custDataLst>
          </p:nvPr>
        </p:nvSpPr>
        <p:spPr>
          <a:xfrm flipH="1">
            <a:off x="7220613" y="3965671"/>
            <a:ext cx="601591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</a:t>
            </a: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6</a:t>
            </a:r>
            <a:endParaRPr lang="zh-CN" altLang="en-US" sz="28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grpSp>
        <p:nvGrpSpPr>
          <p:cNvPr id="73" name="群組 72"/>
          <p:cNvGrpSpPr/>
          <p:nvPr/>
        </p:nvGrpSpPr>
        <p:grpSpPr>
          <a:xfrm>
            <a:off x="780249" y="778965"/>
            <a:ext cx="2255066" cy="1020263"/>
            <a:chOff x="782028" y="4336974"/>
            <a:chExt cx="2255066" cy="1020263"/>
          </a:xfrm>
        </p:grpSpPr>
        <p:sp>
          <p:nvSpPr>
            <p:cNvPr id="74" name="MH_Others_1"/>
            <p:cNvSpPr txBox="1"/>
            <p:nvPr>
              <p:custDataLst>
                <p:tags r:id="rId13"/>
              </p:custDataLst>
            </p:nvPr>
          </p:nvSpPr>
          <p:spPr>
            <a:xfrm>
              <a:off x="1240795" y="4336974"/>
              <a:ext cx="1194506" cy="5539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zh-CN" altLang="en-US" sz="3600" b="1" dirty="0">
                  <a:latin typeface="Heiti TC Light" charset="-120"/>
                  <a:ea typeface="Heiti TC Light" charset="-120"/>
                  <a:cs typeface="Heiti TC Light" charset="-120"/>
                  <a:sym typeface="Arial" panose="020B0604020202020204" pitchFamily="34" charset="0"/>
                </a:rPr>
                <a:t>目  </a:t>
              </a:r>
              <a:r>
                <a:rPr lang="zh-TW" altLang="en-US" sz="3600" b="1" dirty="0">
                  <a:latin typeface="Heiti TC Light" charset="-120"/>
                  <a:ea typeface="Heiti TC Light" charset="-120"/>
                  <a:cs typeface="Heiti TC Light" charset="-120"/>
                  <a:sym typeface="Arial" panose="020B0604020202020204" pitchFamily="34" charset="0"/>
                </a:rPr>
                <a:t>錄</a:t>
              </a:r>
              <a:endParaRPr lang="zh-CN" altLang="en-US" sz="3600" b="1" dirty="0">
                <a:latin typeface="Heiti TC Light" charset="-120"/>
                <a:ea typeface="Heiti TC Light" charset="-120"/>
                <a:cs typeface="Heiti TC Light" charset="-120"/>
                <a:sym typeface="Arial" panose="020B0604020202020204" pitchFamily="34" charset="0"/>
              </a:endParaRPr>
            </a:p>
          </p:txBody>
        </p:sp>
        <p:sp>
          <p:nvSpPr>
            <p:cNvPr id="75" name="MH_Others_2"/>
            <p:cNvSpPr txBox="1"/>
            <p:nvPr>
              <p:custDataLst>
                <p:tags r:id="rId14"/>
              </p:custDataLst>
            </p:nvPr>
          </p:nvSpPr>
          <p:spPr>
            <a:xfrm>
              <a:off x="782028" y="4864794"/>
              <a:ext cx="2255066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200" dirty="0">
                  <a:latin typeface="Chalkboard SE" charset="0"/>
                  <a:ea typeface="Chalkboard SE" charset="0"/>
                  <a:cs typeface="Chalkboard SE" charset="0"/>
                  <a:sym typeface="Arial" panose="020B0604020202020204" pitchFamily="34" charset="0"/>
                </a:rPr>
                <a:t>CONTENTS</a:t>
              </a:r>
              <a:endParaRPr lang="zh-CN" altLang="en-US" sz="3200" dirty="0">
                <a:latin typeface="Chalkboard SE" charset="0"/>
                <a:ea typeface="Chalkboard SE" charset="0"/>
                <a:cs typeface="Chalkboard SE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82141" y="1814564"/>
            <a:ext cx="2350875" cy="2318256"/>
            <a:chOff x="826824" y="1252821"/>
            <a:chExt cx="2880963" cy="28800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267787" y="1259819"/>
              <a:ext cx="1440000" cy="144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26824" y="1252821"/>
              <a:ext cx="1440000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267787" y="2692821"/>
              <a:ext cx="1440000" cy="14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26824" y="2692821"/>
              <a:ext cx="1440000" cy="1440000"/>
            </a:xfrm>
            <a:prstGeom prst="rect">
              <a:avLst/>
            </a:prstGeom>
          </p:spPr>
        </p:pic>
      </p:grpSp>
      <p:sp>
        <p:nvSpPr>
          <p:cNvPr id="25" name="文字方塊 24"/>
          <p:cNvSpPr txBox="1"/>
          <p:nvPr/>
        </p:nvSpPr>
        <p:spPr>
          <a:xfrm>
            <a:off x="8533234" y="4815825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1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2666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34" grpId="0"/>
      <p:bldP spid="35" grpId="0" animBg="1"/>
      <p:bldP spid="36" grpId="0"/>
      <p:bldP spid="71" grpId="0" animBg="1"/>
      <p:bldP spid="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133030" y="992039"/>
            <a:ext cx="6872038" cy="3956769"/>
            <a:chOff x="2133030" y="992039"/>
            <a:chExt cx="6872038" cy="3956769"/>
          </a:xfrm>
        </p:grpSpPr>
        <p:sp>
          <p:nvSpPr>
            <p:cNvPr id="25" name="文字方塊 24"/>
            <p:cNvSpPr txBox="1"/>
            <p:nvPr/>
          </p:nvSpPr>
          <p:spPr>
            <a:xfrm>
              <a:off x="3231561" y="992039"/>
              <a:ext cx="4643755" cy="553998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altLang="en-US" dirty="0" smtClean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尋找</a:t>
              </a:r>
              <a:r>
                <a:rPr lang="en-US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Random Forest</a:t>
              </a:r>
              <a:r>
                <a:rPr lang="zh-TW" altLang="en-US" dirty="0" smtClean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在</a:t>
              </a:r>
              <a:r>
                <a:rPr lang="en-US" dirty="0" smtClean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JAFFE</a:t>
              </a:r>
              <a:r>
                <a:rPr lang="zh-TW" altLang="en-US" dirty="0" smtClean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時</a:t>
              </a:r>
              <a:r>
                <a:rPr lang="zh-TW" altLang="en-US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的最佳</a:t>
              </a:r>
              <a:r>
                <a:rPr lang="zh-TW" altLang="en-US" dirty="0" smtClean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參數</a:t>
              </a:r>
              <a:endParaRPr lang="en-US" altLang="zh-TW" dirty="0" smtClean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endParaRPr>
            </a:p>
            <a:p>
              <a:pPr algn="ctr">
                <a:spcAft>
                  <a:spcPts val="0"/>
                </a:spcAft>
              </a:pPr>
              <a:endParaRPr lang="zh-TW" altLang="en-US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33030" y="1441107"/>
              <a:ext cx="3378585" cy="3433411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0781" y="1397818"/>
              <a:ext cx="3494287" cy="3550990"/>
            </a:xfrm>
            <a:prstGeom prst="rect">
              <a:avLst/>
            </a:prstGeom>
          </p:spPr>
        </p:pic>
      </p:grpSp>
      <p:sp>
        <p:nvSpPr>
          <p:cNvPr id="64" name="弧線 63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540346" y="184221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113572" y="315711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735549" y="4516760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70" name="橢圓 69"/>
          <p:cNvSpPr/>
          <p:nvPr/>
        </p:nvSpPr>
        <p:spPr>
          <a:xfrm>
            <a:off x="141368" y="3764550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306249" y="3046527"/>
            <a:ext cx="157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K—</a:t>
            </a:r>
            <a:r>
              <a:rPr lang="zh-TW" altLang="en-US" dirty="0"/>
              <a:t>最近距離（</a:t>
            </a:r>
            <a:r>
              <a:rPr lang="en-US" altLang="zh-TW" dirty="0"/>
              <a:t>KNN</a:t>
            </a:r>
            <a:r>
              <a:rPr lang="zh-TW" altLang="en-US" dirty="0"/>
              <a:t>）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454232" y="3764550"/>
            <a:ext cx="166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隨機森林（</a:t>
            </a:r>
            <a:r>
              <a:rPr lang="en-US" altLang="zh-TW" dirty="0"/>
              <a:t>RF</a:t>
            </a:r>
            <a:r>
              <a:rPr lang="zh-TW" altLang="en-US" dirty="0"/>
              <a:t>）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909545" y="4369550"/>
            <a:ext cx="121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支持向量機（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SVM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74" name="橢圓 73"/>
          <p:cNvSpPr/>
          <p:nvPr/>
        </p:nvSpPr>
        <p:spPr>
          <a:xfrm>
            <a:off x="213137" y="254968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文字方塊 74"/>
          <p:cNvSpPr txBox="1"/>
          <p:nvPr/>
        </p:nvSpPr>
        <p:spPr>
          <a:xfrm>
            <a:off x="447561" y="2488399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300844" y="307958"/>
                <a:ext cx="2674712" cy="39126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charset="0"/>
                            </a:rPr>
                            <m:t>𝑡𝑟𝑒𝑒</m:t>
                          </m:r>
                        </m:sub>
                      </m:sSub>
                      <m:r>
                        <a:rPr lang="en-US" altLang="zh-TW" b="0" i="1" smtClean="0">
                          <a:latin typeface="Cambria Math" charset="0"/>
                        </a:rPr>
                        <m:t>=400     </m:t>
                      </m:r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𝑡𝑟𝑦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844" y="307958"/>
                <a:ext cx="2674712" cy="391261"/>
              </a:xfrm>
              <a:prstGeom prst="rect">
                <a:avLst/>
              </a:prstGeom>
              <a:blipFill rotWithShape="0">
                <a:blip r:embed="rId4"/>
                <a:stretch>
                  <a:fillRect b="-144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6300844" y="314474"/>
                <a:ext cx="2674712" cy="39126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charset="0"/>
                            </a:rPr>
                            <m:t>𝑡𝑟𝑒𝑒</m:t>
                          </m:r>
                        </m:sub>
                      </m:sSub>
                      <m:r>
                        <a:rPr lang="en-US" altLang="zh-TW" b="0" i="1" smtClean="0">
                          <a:latin typeface="Cambria Math" charset="0"/>
                        </a:rPr>
                        <m:t>=500     </m:t>
                      </m:r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𝑡𝑟𝑦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844" y="314474"/>
                <a:ext cx="2674712" cy="391261"/>
              </a:xfrm>
              <a:prstGeom prst="rect">
                <a:avLst/>
              </a:prstGeom>
              <a:blipFill rotWithShape="0">
                <a:blip r:embed="rId5"/>
                <a:stretch>
                  <a:fillRect b="-144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6300844" y="301442"/>
                <a:ext cx="2674712" cy="39126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charset="0"/>
                            </a:rPr>
                            <m:t>𝑡𝑟𝑒𝑒</m:t>
                          </m:r>
                        </m:sub>
                      </m:sSub>
                      <m:r>
                        <a:rPr lang="en-US" altLang="zh-TW" b="0" i="1" smtClean="0">
                          <a:latin typeface="Cambria Math" charset="0"/>
                        </a:rPr>
                        <m:t>=500     </m:t>
                      </m:r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𝑡𝑟𝑦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844" y="301442"/>
                <a:ext cx="2674712" cy="39126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2891418" y="962596"/>
            <a:ext cx="4760265" cy="3781626"/>
            <a:chOff x="2682542" y="1401540"/>
            <a:chExt cx="4760265" cy="3781626"/>
          </a:xfrm>
        </p:grpSpPr>
        <p:sp>
          <p:nvSpPr>
            <p:cNvPr id="20" name="矩形 19"/>
            <p:cNvSpPr/>
            <p:nvPr/>
          </p:nvSpPr>
          <p:spPr>
            <a:xfrm>
              <a:off x="4158202" y="1401540"/>
              <a:ext cx="2182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JAFFE</a:t>
              </a:r>
              <a:r>
                <a:rPr lang="zh-TW" altLang="en-US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主成分重要性</a:t>
              </a: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5505"/>
            <a:stretch/>
          </p:blipFill>
          <p:spPr>
            <a:xfrm>
              <a:off x="2682542" y="1904622"/>
              <a:ext cx="4760265" cy="3278544"/>
            </a:xfrm>
            <a:prstGeom prst="rect">
              <a:avLst/>
            </a:prstGeom>
          </p:spPr>
        </p:pic>
      </p:grpSp>
      <p:grpSp>
        <p:nvGrpSpPr>
          <p:cNvPr id="39" name="群組 38"/>
          <p:cNvGrpSpPr/>
          <p:nvPr/>
        </p:nvGrpSpPr>
        <p:grpSpPr>
          <a:xfrm>
            <a:off x="2845066" y="996551"/>
            <a:ext cx="4950955" cy="3664225"/>
            <a:chOff x="2958453" y="1010567"/>
            <a:chExt cx="4950955" cy="3664225"/>
          </a:xfrm>
        </p:grpSpPr>
        <p:sp>
          <p:nvSpPr>
            <p:cNvPr id="55" name="文字方塊 54"/>
            <p:cNvSpPr txBox="1"/>
            <p:nvPr/>
          </p:nvSpPr>
          <p:spPr>
            <a:xfrm>
              <a:off x="3157880" y="1010567"/>
              <a:ext cx="4643755" cy="2769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dirty="0" smtClean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Students</a:t>
              </a:r>
              <a:r>
                <a:rPr lang="zh-TW" altLang="en-US" dirty="0" smtClean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主成分重要性</a:t>
              </a:r>
              <a:endParaRPr lang="zh-TW" altLang="en-US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endParaRP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787" t="17436"/>
            <a:stretch/>
          </p:blipFill>
          <p:spPr>
            <a:xfrm>
              <a:off x="2958453" y="1289569"/>
              <a:ext cx="4950955" cy="3385223"/>
            </a:xfrm>
            <a:prstGeom prst="rect">
              <a:avLst/>
            </a:prstGeom>
          </p:spPr>
        </p:pic>
      </p:grpSp>
      <p:grpSp>
        <p:nvGrpSpPr>
          <p:cNvPr id="49" name="群組 48"/>
          <p:cNvGrpSpPr/>
          <p:nvPr/>
        </p:nvGrpSpPr>
        <p:grpSpPr>
          <a:xfrm>
            <a:off x="2815748" y="1013363"/>
            <a:ext cx="4822452" cy="3789299"/>
            <a:chOff x="2829231" y="1085219"/>
            <a:chExt cx="4572794" cy="3597856"/>
          </a:xfrm>
        </p:grpSpPr>
        <p:sp>
          <p:nvSpPr>
            <p:cNvPr id="17" name="矩形 16"/>
            <p:cNvSpPr/>
            <p:nvPr/>
          </p:nvSpPr>
          <p:spPr>
            <a:xfrm>
              <a:off x="3812513" y="1085219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altLang="en-US" dirty="0" smtClean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混合資料集主成</a:t>
              </a:r>
              <a:r>
                <a:rPr lang="zh-TW" altLang="en-US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分重要性</a:t>
              </a: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5505"/>
            <a:stretch/>
          </p:blipFill>
          <p:spPr>
            <a:xfrm>
              <a:off x="2829231" y="1533648"/>
              <a:ext cx="4572794" cy="3149427"/>
            </a:xfrm>
            <a:prstGeom prst="rect">
              <a:avLst/>
            </a:prstGeom>
          </p:spPr>
        </p:pic>
      </p:grpSp>
      <p:grpSp>
        <p:nvGrpSpPr>
          <p:cNvPr id="47" name="群組 46"/>
          <p:cNvGrpSpPr/>
          <p:nvPr/>
        </p:nvGrpSpPr>
        <p:grpSpPr>
          <a:xfrm>
            <a:off x="2169284" y="1058056"/>
            <a:ext cx="6984651" cy="3862988"/>
            <a:chOff x="2115678" y="696654"/>
            <a:chExt cx="7029910" cy="3929005"/>
          </a:xfrm>
        </p:grpSpPr>
        <p:sp>
          <p:nvSpPr>
            <p:cNvPr id="58" name="矩形 57"/>
            <p:cNvSpPr/>
            <p:nvPr/>
          </p:nvSpPr>
          <p:spPr>
            <a:xfrm>
              <a:off x="3212172" y="696654"/>
              <a:ext cx="52408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尋找 </a:t>
              </a:r>
              <a:r>
                <a:rPr lang="en-US" altLang="zh-TW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Random Forest </a:t>
              </a:r>
              <a:r>
                <a:rPr lang="zh-TW" altLang="en-US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在混合資料集時的最佳參數 </a:t>
              </a:r>
            </a:p>
          </p:txBody>
        </p:sp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5678" y="1063521"/>
              <a:ext cx="3505258" cy="3562138"/>
            </a:xfrm>
            <a:prstGeom prst="rect">
              <a:avLst/>
            </a:prstGeom>
          </p:spPr>
        </p:pic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0253" y="1064921"/>
              <a:ext cx="3495335" cy="3552054"/>
            </a:xfrm>
            <a:prstGeom prst="rect">
              <a:avLst/>
            </a:prstGeom>
          </p:spPr>
        </p:pic>
      </p:grpSp>
      <p:grpSp>
        <p:nvGrpSpPr>
          <p:cNvPr id="36" name="群組 35"/>
          <p:cNvGrpSpPr/>
          <p:nvPr/>
        </p:nvGrpSpPr>
        <p:grpSpPr>
          <a:xfrm>
            <a:off x="2249801" y="986479"/>
            <a:ext cx="6749259" cy="3794453"/>
            <a:chOff x="2263621" y="1255241"/>
            <a:chExt cx="6826892" cy="3819956"/>
          </a:xfrm>
        </p:grpSpPr>
        <p:sp>
          <p:nvSpPr>
            <p:cNvPr id="51" name="矩形 50"/>
            <p:cNvSpPr/>
            <p:nvPr/>
          </p:nvSpPr>
          <p:spPr>
            <a:xfrm>
              <a:off x="3260568" y="1255241"/>
              <a:ext cx="51152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尋找 </a:t>
              </a:r>
              <a:r>
                <a:rPr lang="en-US" altLang="zh-TW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Random Forest </a:t>
              </a:r>
              <a:r>
                <a:rPr lang="zh-TW" altLang="en-US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在 </a:t>
              </a:r>
              <a:r>
                <a:rPr lang="en-US" altLang="zh-TW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Students </a:t>
              </a:r>
              <a:r>
                <a:rPr lang="zh-TW" altLang="en-US" dirty="0">
                  <a:solidFill>
                    <a:prstClr val="black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時的最佳參數 </a:t>
              </a:r>
              <a:endParaRPr lang="en-US" altLang="zh-TW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endParaRP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3621" y="1569977"/>
              <a:ext cx="3392585" cy="3447637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2127" y="1540366"/>
              <a:ext cx="3478386" cy="3534831"/>
            </a:xfrm>
            <a:prstGeom prst="rect">
              <a:avLst/>
            </a:prstGeom>
          </p:spPr>
        </p:pic>
      </p:grpSp>
      <p:sp>
        <p:nvSpPr>
          <p:cNvPr id="46" name="文字方塊 45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19/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1085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0" grpId="0" animBg="1"/>
      <p:bldP spid="40" grpId="1" animBg="1"/>
      <p:bldP spid="45" grpId="0" animBg="1"/>
      <p:bldP spid="4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弧線 53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540346" y="184221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13572" y="315711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735549" y="4516760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60" name="橢圓 59"/>
          <p:cNvSpPr/>
          <p:nvPr/>
        </p:nvSpPr>
        <p:spPr>
          <a:xfrm>
            <a:off x="141368" y="3764550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306249" y="3046527"/>
            <a:ext cx="157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K—</a:t>
            </a:r>
            <a:r>
              <a:rPr lang="zh-TW" altLang="en-US" dirty="0"/>
              <a:t>最近距離（</a:t>
            </a:r>
            <a:r>
              <a:rPr lang="en-US" altLang="zh-TW" dirty="0"/>
              <a:t>KNN</a:t>
            </a:r>
            <a:r>
              <a:rPr lang="zh-TW" altLang="en-US" dirty="0"/>
              <a:t>）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454232" y="3764550"/>
            <a:ext cx="166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隨機森林（</a:t>
            </a:r>
            <a:r>
              <a:rPr lang="en-US" altLang="zh-TW" dirty="0"/>
              <a:t>RF</a:t>
            </a:r>
            <a:r>
              <a:rPr lang="zh-TW" altLang="en-US" dirty="0"/>
              <a:t>）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909545" y="4369550"/>
            <a:ext cx="121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支持向量機（</a:t>
            </a:r>
            <a:r>
              <a:rPr kumimoji="1"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SVM</a:t>
            </a:r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213137" y="254968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447561" y="2488399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677" y="506952"/>
            <a:ext cx="6949430" cy="4223722"/>
          </a:xfrm>
          <a:prstGeom prst="rect">
            <a:avLst/>
          </a:prstGeom>
        </p:spPr>
      </p:pic>
      <p:sp>
        <p:nvSpPr>
          <p:cNvPr id="30" name="橢圓 29"/>
          <p:cNvSpPr/>
          <p:nvPr/>
        </p:nvSpPr>
        <p:spPr>
          <a:xfrm>
            <a:off x="5807193" y="1204392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841295" y="1569557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054" y="556320"/>
            <a:ext cx="6946926" cy="4163593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5791320" y="1197123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5791320" y="1536061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271354" y="3229127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151786" y="3584530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014" y="560172"/>
            <a:ext cx="6800050" cy="4209109"/>
          </a:xfrm>
          <a:prstGeom prst="rect">
            <a:avLst/>
          </a:prstGeom>
        </p:spPr>
      </p:pic>
      <p:sp>
        <p:nvSpPr>
          <p:cNvPr id="40" name="橢圓 39"/>
          <p:cNvSpPr/>
          <p:nvPr/>
        </p:nvSpPr>
        <p:spPr>
          <a:xfrm>
            <a:off x="5824252" y="1259062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5851323" y="1623162"/>
            <a:ext cx="86409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5298139" y="3291066"/>
            <a:ext cx="864096" cy="7447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8034259" y="3291066"/>
            <a:ext cx="864096" cy="7447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4388881" y="3301135"/>
            <a:ext cx="864096" cy="3723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2</a:t>
            </a:r>
            <a:r>
              <a:rPr lang="en-US" altLang="zh-TW" dirty="0" smtClean="0"/>
              <a:t>0/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8769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472" y="1514776"/>
            <a:ext cx="3026729" cy="226824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2035621" y="3894972"/>
            <a:ext cx="3185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err="1"/>
              <a:t>Source:https</a:t>
            </a:r>
            <a:r>
              <a:rPr lang="en-US" altLang="zh-TW" sz="1000" dirty="0"/>
              <a:t>://eight2late.wordpress.com/2017/02/07/a-gentle-introduction-to-support-vector-machines-using-r/</a:t>
            </a:r>
            <a:endParaRPr lang="zh-TW" altLang="en-US" sz="1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329408" y="475020"/>
            <a:ext cx="217137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pPr algn="ctr"/>
            <a:r>
              <a:rPr lang="nb-NO" altLang="zh-TW" smtClean="0"/>
              <a:t>Vapnik</a:t>
            </a:r>
            <a:r>
              <a:rPr lang="nb-NO" altLang="zh-TW" dirty="0" smtClean="0"/>
              <a:t> </a:t>
            </a:r>
            <a:r>
              <a:rPr lang="nb-NO" altLang="zh-TW" dirty="0"/>
              <a:t>et al.,</a:t>
            </a:r>
            <a:r>
              <a:rPr lang="nb-NO" altLang="zh-TW" dirty="0" smtClean="0"/>
              <a:t>1963</a:t>
            </a:r>
            <a:endParaRPr lang="zh-TW" alt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6490" y="1664520"/>
            <a:ext cx="3277085" cy="17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/>
          <p:cNvSpPr/>
          <p:nvPr/>
        </p:nvSpPr>
        <p:spPr>
          <a:xfrm>
            <a:off x="2257022" y="3536796"/>
            <a:ext cx="22092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err="1" smtClean="0"/>
              <a:t>Source:http</a:t>
            </a:r>
            <a:r>
              <a:rPr lang="en-US" altLang="zh-TW" sz="1000" dirty="0"/>
              <a:t>://i.imgur.com/WuxyO.png</a:t>
            </a:r>
            <a:endParaRPr lang="zh-TW" altLang="en-US" sz="1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643682" y="1204392"/>
            <a:ext cx="332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sz="2400" dirty="0"/>
              <a:t>一對一 </a:t>
            </a:r>
            <a:endParaRPr lang="zh-TW" altLang="en-US" sz="2400" dirty="0" smtClean="0"/>
          </a:p>
          <a:p>
            <a:r>
              <a:rPr lang="zh-TW" altLang="en-US" sz="2400" dirty="0" smtClean="0"/>
              <a:t>（</a:t>
            </a:r>
            <a:r>
              <a:rPr lang="en-US" altLang="zh-TW" sz="2400" dirty="0"/>
              <a:t>One-against-One</a:t>
            </a:r>
            <a:r>
              <a:rPr lang="zh-TW" altLang="en-US" sz="2400" dirty="0" smtClean="0"/>
              <a:t>）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643682" y="2170693"/>
            <a:ext cx="3825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sz="2400" dirty="0" smtClean="0"/>
              <a:t>核函數</a:t>
            </a:r>
          </a:p>
          <a:p>
            <a:r>
              <a:rPr lang="en-US" altLang="zh-TW" sz="2000" dirty="0" smtClean="0"/>
              <a:t>—Radial Based Function</a:t>
            </a:r>
            <a:endParaRPr lang="zh-TW" altLang="en-US" sz="2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643682" y="3453729"/>
            <a:ext cx="28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sz="2400" dirty="0" smtClean="0"/>
              <a:t>Soft-Margin SVM</a:t>
            </a:r>
            <a:endParaRPr lang="zh-TW" altLang="en-US" sz="2400" dirty="0"/>
          </a:p>
        </p:txBody>
      </p:sp>
      <p:sp>
        <p:nvSpPr>
          <p:cNvPr id="35" name="Freeform 16"/>
          <p:cNvSpPr>
            <a:spLocks noEditPoints="1"/>
          </p:cNvSpPr>
          <p:nvPr/>
        </p:nvSpPr>
        <p:spPr bwMode="auto">
          <a:xfrm>
            <a:off x="5220866" y="1221908"/>
            <a:ext cx="356400" cy="355058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  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6" name="Freeform 16"/>
          <p:cNvSpPr>
            <a:spLocks noEditPoints="1"/>
          </p:cNvSpPr>
          <p:nvPr/>
        </p:nvSpPr>
        <p:spPr bwMode="auto">
          <a:xfrm>
            <a:off x="5220866" y="2197576"/>
            <a:ext cx="356400" cy="356400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7" name="Freeform 16"/>
          <p:cNvSpPr>
            <a:spLocks noEditPoints="1"/>
          </p:cNvSpPr>
          <p:nvPr/>
        </p:nvSpPr>
        <p:spPr bwMode="auto">
          <a:xfrm>
            <a:off x="5220866" y="3519967"/>
            <a:ext cx="356400" cy="356400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1" name="弧線 60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540346" y="184221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113572" y="315711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211936" y="3896736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67" name="橢圓 66"/>
          <p:cNvSpPr/>
          <p:nvPr/>
        </p:nvSpPr>
        <p:spPr>
          <a:xfrm>
            <a:off x="601036" y="4403966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306249" y="3046527"/>
            <a:ext cx="157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K—</a:t>
            </a:r>
            <a:r>
              <a:rPr lang="zh-TW" altLang="en-US" dirty="0"/>
              <a:t>最近距離（</a:t>
            </a:r>
            <a:r>
              <a:rPr lang="en-US" altLang="zh-TW" dirty="0"/>
              <a:t>KNN</a:t>
            </a:r>
            <a:r>
              <a:rPr lang="zh-TW" altLang="en-US" dirty="0"/>
              <a:t>）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454232" y="3764550"/>
            <a:ext cx="166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隨機森林（</a:t>
            </a:r>
            <a:r>
              <a:rPr lang="en-US" altLang="zh-TW" dirty="0"/>
              <a:t>RF</a:t>
            </a:r>
            <a:r>
              <a:rPr lang="zh-TW" altLang="en-US" dirty="0"/>
              <a:t>）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909545" y="4369550"/>
            <a:ext cx="141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支持向量機（</a:t>
            </a:r>
            <a:r>
              <a:rPr lang="en-US" altLang="zh-TW" dirty="0"/>
              <a:t>SVM</a:t>
            </a:r>
            <a:r>
              <a:rPr lang="zh-TW" altLang="en-US" dirty="0"/>
              <a:t>）</a:t>
            </a:r>
          </a:p>
        </p:txBody>
      </p:sp>
      <p:sp>
        <p:nvSpPr>
          <p:cNvPr id="71" name="橢圓 70"/>
          <p:cNvSpPr/>
          <p:nvPr/>
        </p:nvSpPr>
        <p:spPr>
          <a:xfrm>
            <a:off x="213137" y="254968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447561" y="2488399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652914" y="2890773"/>
            <a:ext cx="164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TW" sz="2400" dirty="0" smtClean="0"/>
              <a:t>Gamma</a:t>
            </a:r>
            <a:endParaRPr kumimoji="1"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652914" y="389888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TW" sz="2400" dirty="0" smtClean="0"/>
              <a:t>Cost</a:t>
            </a:r>
            <a:endParaRPr kumimoji="1"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254014" y="196280"/>
            <a:ext cx="218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  <a:r>
              <a:rPr kumimoji="1" lang="zh-TW" altLang="en-US" dirty="0"/>
              <a:t>套件</a:t>
            </a:r>
            <a:r>
              <a:rPr kumimoji="1" lang="en-US" altLang="zh-TW" dirty="0" smtClean="0"/>
              <a:t>: {e1071}</a:t>
            </a:r>
            <a:endParaRPr kumimoji="1"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21/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1887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" grpId="0"/>
      <p:bldP spid="33" grpId="0"/>
      <p:bldP spid="34" grpId="0"/>
      <p:bldP spid="35" grpId="0" animBg="1"/>
      <p:bldP spid="36" grpId="0" animBg="1"/>
      <p:bldP spid="37" grpId="0" animBg="1"/>
      <p:bldP spid="2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18943" y="711696"/>
            <a:ext cx="2967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JAFFE </a:t>
            </a:r>
            <a:r>
              <a:rPr lang="zh-TW" altLang="en-US" sz="2000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在 </a:t>
            </a:r>
            <a:r>
              <a:rPr lang="en-US" altLang="zh-TW" sz="2000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SVM </a:t>
            </a:r>
            <a:r>
              <a:rPr lang="zh-TW" altLang="en-US" sz="2000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的準確度 </a:t>
            </a:r>
          </a:p>
        </p:txBody>
      </p:sp>
      <p:sp>
        <p:nvSpPr>
          <p:cNvPr id="43" name="弧線 42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540346" y="184221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113572" y="315711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211936" y="3896736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49" name="橢圓 48"/>
          <p:cNvSpPr/>
          <p:nvPr/>
        </p:nvSpPr>
        <p:spPr>
          <a:xfrm>
            <a:off x="601036" y="4403966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306249" y="3046527"/>
            <a:ext cx="157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K—</a:t>
            </a:r>
            <a:r>
              <a:rPr lang="zh-TW" altLang="en-US" dirty="0"/>
              <a:t>最近距離（</a:t>
            </a:r>
            <a:r>
              <a:rPr lang="en-US" altLang="zh-TW" dirty="0"/>
              <a:t>KNN</a:t>
            </a:r>
            <a:r>
              <a:rPr lang="zh-TW" altLang="en-US" dirty="0"/>
              <a:t>）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454232" y="3764550"/>
            <a:ext cx="166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隨機森林（</a:t>
            </a:r>
            <a:r>
              <a:rPr lang="en-US" altLang="zh-TW" dirty="0"/>
              <a:t>RF</a:t>
            </a:r>
            <a:r>
              <a:rPr lang="zh-TW" altLang="en-US" dirty="0"/>
              <a:t>）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909545" y="4369550"/>
            <a:ext cx="141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支持向量機（</a:t>
            </a:r>
            <a:r>
              <a:rPr lang="en-US" altLang="zh-TW" dirty="0"/>
              <a:t>SVM</a:t>
            </a:r>
            <a:r>
              <a:rPr lang="zh-TW" altLang="en-US" dirty="0"/>
              <a:t>）</a:t>
            </a:r>
          </a:p>
        </p:txBody>
      </p:sp>
      <p:sp>
        <p:nvSpPr>
          <p:cNvPr id="53" name="橢圓 52"/>
          <p:cNvSpPr/>
          <p:nvPr/>
        </p:nvSpPr>
        <p:spPr>
          <a:xfrm>
            <a:off x="213137" y="254968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447561" y="2488399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578602" y="268288"/>
                <a:ext cx="2314672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0" dirty="0" smtClean="0"/>
                  <a:t>C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=3     </m:t>
                    </m:r>
                    <m:r>
                      <a:rPr kumimoji="1" lang="en-US" altLang="zh-TW" i="1" smtClean="0">
                        <a:latin typeface="Cambria Math" charset="0"/>
                      </a:rPr>
                      <m:t>𝐺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𝑎𝑚𝑚𝑎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=0.2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02" y="268288"/>
                <a:ext cx="231467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558" t="-86364" b="-10606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6578602" y="276408"/>
                <a:ext cx="2314672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0" dirty="0" smtClean="0"/>
                  <a:t>C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=4     </m:t>
                    </m:r>
                    <m:r>
                      <a:rPr kumimoji="1" lang="en-US" altLang="zh-TW" i="1" smtClean="0">
                        <a:latin typeface="Cambria Math" charset="0"/>
                      </a:rPr>
                      <m:t>𝐺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𝑎𝑚𝑚𝑎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=0.1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02" y="276408"/>
                <a:ext cx="231467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558" t="-84848" b="-10757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6578602" y="285700"/>
                <a:ext cx="2314672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0" dirty="0" smtClean="0"/>
                  <a:t>C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=5     </m:t>
                    </m:r>
                    <m:r>
                      <a:rPr kumimoji="1" lang="en-US" altLang="zh-TW" i="1" smtClean="0">
                        <a:latin typeface="Cambria Math" charset="0"/>
                      </a:rPr>
                      <m:t>𝐺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𝑎𝑚𝑚𝑎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=0.2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02" y="285700"/>
                <a:ext cx="231467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58" t="-87692" b="-10923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5434" y="1135354"/>
            <a:ext cx="4129648" cy="39789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98818" y="711696"/>
            <a:ext cx="3051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 Students </a:t>
            </a:r>
            <a:r>
              <a:rPr lang="zh-TW" altLang="en-US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在</a:t>
            </a:r>
            <a:r>
              <a:rPr lang="en-US" altLang="zh-TW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SVM </a:t>
            </a:r>
            <a:r>
              <a:rPr lang="zh-TW" altLang="en-US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的</a:t>
            </a:r>
            <a:r>
              <a:rPr lang="zh-TW" altLang="en-US" sz="2000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準確度</a:t>
            </a:r>
            <a:endParaRPr lang="zh-TW" altLang="en-US" dirty="0">
              <a:solidFill>
                <a:prstClr val="black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603" y="1145778"/>
            <a:ext cx="3947046" cy="39470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03348" y="745437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000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混合資料集 在</a:t>
            </a:r>
            <a:r>
              <a:rPr lang="en-US" altLang="zh-TW" sz="2000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SVM </a:t>
            </a:r>
            <a:r>
              <a:rPr lang="zh-TW" altLang="en-US" sz="2000" dirty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的準確度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702" y="1154141"/>
            <a:ext cx="3864748" cy="3864748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22/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84901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 animBg="1"/>
      <p:bldP spid="30" grpId="1" animBg="1"/>
      <p:bldP spid="31" grpId="0" animBg="1"/>
      <p:bldP spid="31" grpId="1" animBg="1"/>
      <p:bldP spid="32" grpId="0" animBg="1"/>
      <p:bldP spid="3" grpId="0"/>
      <p:bldP spid="3" grpId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弧線 36"/>
          <p:cNvSpPr/>
          <p:nvPr/>
        </p:nvSpPr>
        <p:spPr>
          <a:xfrm rot="12715890">
            <a:off x="323721" y="732088"/>
            <a:ext cx="3223415" cy="4184968"/>
          </a:xfrm>
          <a:prstGeom prst="arc">
            <a:avLst>
              <a:gd name="adj1" fmla="val 16200000"/>
              <a:gd name="adj2" fmla="val 1723334"/>
            </a:avLst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資料分析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540346" y="1842217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113572" y="315711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211936" y="3896736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84362" y="17891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主成分分析</a:t>
            </a:r>
          </a:p>
        </p:txBody>
      </p:sp>
      <p:sp>
        <p:nvSpPr>
          <p:cNvPr id="43" name="橢圓 42"/>
          <p:cNvSpPr/>
          <p:nvPr/>
        </p:nvSpPr>
        <p:spPr>
          <a:xfrm>
            <a:off x="601036" y="4403966"/>
            <a:ext cx="288032" cy="271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306249" y="3046527"/>
            <a:ext cx="157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K—</a:t>
            </a:r>
            <a:r>
              <a:rPr lang="zh-TW" altLang="en-US" dirty="0"/>
              <a:t>最近距離（</a:t>
            </a:r>
            <a:r>
              <a:rPr lang="en-US" altLang="zh-TW" dirty="0"/>
              <a:t>KNN</a:t>
            </a:r>
            <a:r>
              <a:rPr lang="zh-TW" altLang="en-US" dirty="0"/>
              <a:t>）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454232" y="3764550"/>
            <a:ext cx="166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隨機森林（</a:t>
            </a:r>
            <a:r>
              <a:rPr lang="en-US" altLang="zh-TW" dirty="0"/>
              <a:t>RF</a:t>
            </a:r>
            <a:r>
              <a:rPr lang="zh-TW" altLang="en-US" dirty="0"/>
              <a:t>）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909545" y="4369550"/>
            <a:ext cx="141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支持向量機（</a:t>
            </a:r>
            <a:r>
              <a:rPr lang="en-US" altLang="zh-TW" dirty="0"/>
              <a:t>SVM</a:t>
            </a:r>
            <a:r>
              <a:rPr lang="zh-TW" altLang="en-US" dirty="0"/>
              <a:t>）</a:t>
            </a:r>
          </a:p>
        </p:txBody>
      </p:sp>
      <p:sp>
        <p:nvSpPr>
          <p:cNvPr id="47" name="橢圓 46"/>
          <p:cNvSpPr/>
          <p:nvPr/>
        </p:nvSpPr>
        <p:spPr>
          <a:xfrm>
            <a:off x="213137" y="2549689"/>
            <a:ext cx="144016" cy="1440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47561" y="2488399"/>
            <a:ext cx="157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交叉驗證</a:t>
            </a:r>
            <a:endParaRPr kumimoji="1" lang="zh-TW" altLang="en-US" sz="1600" b="1" dirty="0">
              <a:solidFill>
                <a:schemeClr val="bg1">
                  <a:lumMod val="6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306" y="700336"/>
            <a:ext cx="6633849" cy="3986654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071178" y="3229127"/>
            <a:ext cx="936104" cy="4634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042" y="566962"/>
            <a:ext cx="6714209" cy="4109469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4322248" y="3170528"/>
            <a:ext cx="1008112" cy="3515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4322248" y="3838237"/>
            <a:ext cx="1008112" cy="3515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6129011" y="3229127"/>
            <a:ext cx="1008112" cy="3515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161708" y="3864987"/>
            <a:ext cx="1008112" cy="3515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538" y="503189"/>
            <a:ext cx="6783849" cy="4275624"/>
          </a:xfrm>
          <a:prstGeom prst="rect">
            <a:avLst/>
          </a:prstGeom>
        </p:spPr>
      </p:pic>
      <p:sp>
        <p:nvSpPr>
          <p:cNvPr id="36" name="橢圓 35"/>
          <p:cNvSpPr/>
          <p:nvPr/>
        </p:nvSpPr>
        <p:spPr>
          <a:xfrm>
            <a:off x="5184013" y="3256064"/>
            <a:ext cx="1065737" cy="15037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7041469" y="3256064"/>
            <a:ext cx="1065737" cy="15037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23/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66720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2" grpId="0" animBg="1"/>
      <p:bldP spid="33" grpId="0" animBg="1"/>
      <p:bldP spid="34" grpId="0" animBg="1"/>
      <p:bldP spid="36" grpId="0" animBg="1"/>
      <p:bldP spid="49" grpId="0" animBg="1"/>
      <p:bldP spid="4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522" b="14379"/>
          <a:stretch/>
        </p:blipFill>
        <p:spPr>
          <a:xfrm>
            <a:off x="684362" y="1671514"/>
            <a:ext cx="8018225" cy="3125777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4068738" y="988368"/>
            <a:ext cx="1223403" cy="4320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 smtClean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JAFFE</a:t>
            </a:r>
            <a:endParaRPr kumimoji="1" lang="zh-TW" altLang="en-US" sz="24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分類結果</a:t>
            </a:r>
            <a:endParaRPr kumimoji="1" lang="zh-TW" altLang="en-US" sz="32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01" b="16737"/>
          <a:stretch/>
        </p:blipFill>
        <p:spPr>
          <a:xfrm>
            <a:off x="612354" y="1704197"/>
            <a:ext cx="8280920" cy="305828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3985703" y="988368"/>
            <a:ext cx="1567723" cy="4320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 smtClean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Students</a:t>
            </a:r>
            <a:endParaRPr kumimoji="1" lang="zh-TW" altLang="en-US" sz="24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54" b="14773"/>
          <a:stretch/>
        </p:blipFill>
        <p:spPr>
          <a:xfrm>
            <a:off x="795541" y="1652961"/>
            <a:ext cx="8108200" cy="3160851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3832195" y="1004889"/>
            <a:ext cx="1874738" cy="4320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 smtClean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混</a:t>
            </a:r>
            <a:r>
              <a:rPr kumimoji="1" lang="zh-TW" altLang="en-US" sz="24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合</a:t>
            </a:r>
            <a:r>
              <a:rPr kumimoji="1" lang="zh-TW" altLang="en-US" sz="2400" b="1" dirty="0" smtClean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資料集</a:t>
            </a:r>
            <a:endParaRPr kumimoji="1" lang="zh-TW" altLang="en-US" sz="24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2087079" y="341356"/>
            <a:ext cx="6267395" cy="4648355"/>
            <a:chOff x="2066715" y="444267"/>
            <a:chExt cx="5606009" cy="4483954"/>
          </a:xfrm>
        </p:grpSpPr>
        <p:grpSp>
          <p:nvGrpSpPr>
            <p:cNvPr id="10" name="群組 9"/>
            <p:cNvGrpSpPr/>
            <p:nvPr/>
          </p:nvGrpSpPr>
          <p:grpSpPr>
            <a:xfrm>
              <a:off x="3629524" y="444267"/>
              <a:ext cx="4043200" cy="4483954"/>
              <a:chOff x="818074" y="752973"/>
              <a:chExt cx="4043200" cy="4483954"/>
            </a:xfrm>
          </p:grpSpPr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6522" b="14379"/>
              <a:stretch/>
            </p:blipFill>
            <p:spPr>
              <a:xfrm>
                <a:off x="818074" y="752973"/>
                <a:ext cx="4043200" cy="1576177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7801" b="16737"/>
              <a:stretch/>
            </p:blipFill>
            <p:spPr>
              <a:xfrm>
                <a:off x="818074" y="2220591"/>
                <a:ext cx="4043200" cy="1493220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5054" b="14773"/>
              <a:stretch/>
            </p:blipFill>
            <p:spPr>
              <a:xfrm>
                <a:off x="818074" y="3660751"/>
                <a:ext cx="4043200" cy="1576176"/>
              </a:xfrm>
              <a:prstGeom prst="rect">
                <a:avLst/>
              </a:prstGeom>
            </p:spPr>
          </p:pic>
        </p:grpSp>
        <p:sp>
          <p:nvSpPr>
            <p:cNvPr id="11" name="圓角矩形 10"/>
            <p:cNvSpPr/>
            <p:nvPr/>
          </p:nvSpPr>
          <p:spPr>
            <a:xfrm>
              <a:off x="2354747" y="971684"/>
              <a:ext cx="849934" cy="4320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600" b="1" dirty="0" smtClean="0">
                  <a:solidFill>
                    <a:prstClr val="white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JAFFE</a:t>
              </a:r>
              <a:endParaRPr kumimoji="1" lang="zh-TW" altLang="en-US" sz="16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2066715" y="2573369"/>
              <a:ext cx="1312336" cy="4320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600" b="1" dirty="0" smtClean="0">
                  <a:solidFill>
                    <a:prstClr val="white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Students</a:t>
              </a:r>
              <a:endParaRPr kumimoji="1" lang="zh-TW" altLang="en-US" sz="16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2066715" y="3899240"/>
              <a:ext cx="1312336" cy="4320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b="1" dirty="0" smtClean="0">
                  <a:solidFill>
                    <a:prstClr val="white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混</a:t>
              </a:r>
              <a:r>
                <a:rPr kumimoji="1" lang="zh-TW" altLang="en-US" sz="1600" b="1" dirty="0">
                  <a:solidFill>
                    <a:prstClr val="white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合</a:t>
              </a:r>
              <a:r>
                <a:rPr kumimoji="1" lang="zh-TW" altLang="en-US" sz="1600" b="1" dirty="0" smtClean="0">
                  <a:solidFill>
                    <a:prstClr val="white"/>
                  </a:solidFill>
                  <a:latin typeface="Microsoft JhengHei" charset="0"/>
                  <a:ea typeface="Microsoft JhengHei" charset="0"/>
                  <a:cs typeface="Microsoft JhengHei" charset="0"/>
                </a:rPr>
                <a:t>資料集</a:t>
              </a:r>
              <a:endParaRPr kumimoji="1" lang="zh-TW" altLang="en-US" sz="16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2</a:t>
            </a:r>
            <a:r>
              <a:rPr lang="en-US" altLang="zh-TW" dirty="0"/>
              <a:t>4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1011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6" grpId="1" animBg="1"/>
      <p:bldP spid="8" grpId="0" animBg="1"/>
      <p:bldP spid="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506074" y="2788568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996730" y="2039452"/>
            <a:ext cx="397578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結論</a:t>
            </a:r>
            <a:endParaRPr lang="zh-CN" altLang="zh-CN" sz="4800" b="1" dirty="0">
              <a:solidFill>
                <a:prstClr val="black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8" name="MH_Other_1"/>
          <p:cNvSpPr txBox="1"/>
          <p:nvPr>
            <p:custDataLst>
              <p:tags r:id="rId2"/>
            </p:custDataLst>
          </p:nvPr>
        </p:nvSpPr>
        <p:spPr>
          <a:xfrm flipH="1">
            <a:off x="1771175" y="1001455"/>
            <a:ext cx="1883083" cy="49244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200" dirty="0" smtClean="0">
                <a:solidFill>
                  <a:prstClr val="black"/>
                </a:solidFill>
                <a:latin typeface="Segoe Script" charset="0"/>
                <a:ea typeface="Segoe Script" charset="0"/>
                <a:cs typeface="Segoe Script" charset="0"/>
                <a:sym typeface="Arial" panose="020B0604020202020204" pitchFamily="34" charset="0"/>
              </a:rPr>
              <a:t>PART 6</a:t>
            </a:r>
            <a:endParaRPr lang="zh-CN" altLang="en-US" sz="3200" dirty="0">
              <a:solidFill>
                <a:prstClr val="black"/>
              </a:solidFill>
              <a:latin typeface="Segoe Script" charset="0"/>
              <a:ea typeface="Segoe Script" charset="0"/>
              <a:cs typeface="Segoe Script" charset="0"/>
              <a:sym typeface="Arial" panose="020B0604020202020204" pitchFamily="34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37316" y="1627568"/>
            <a:ext cx="2350800" cy="2322000"/>
            <a:chOff x="1428702" y="1017803"/>
            <a:chExt cx="2880000" cy="288000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868702" y="1038080"/>
              <a:ext cx="1440000" cy="1440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868702" y="2457803"/>
              <a:ext cx="1440000" cy="144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8702" y="1017803"/>
              <a:ext cx="1440000" cy="144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8702" y="2457803"/>
              <a:ext cx="1440000" cy="1440000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25/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50504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5629" y="42376"/>
            <a:ext cx="4913799" cy="2008249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結論</a:t>
            </a:r>
            <a:endParaRPr kumimoji="1" lang="zh-TW" altLang="en-US" sz="32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51279" y="154596"/>
            <a:ext cx="1224136" cy="16854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L-圖案 21"/>
          <p:cNvSpPr/>
          <p:nvPr/>
        </p:nvSpPr>
        <p:spPr>
          <a:xfrm rot="18789511">
            <a:off x="6904598" y="3740764"/>
            <a:ext cx="686674" cy="402604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prstClr val="white"/>
              </a:solidFill>
            </a:endParaRPr>
          </a:p>
        </p:txBody>
      </p:sp>
      <p:sp>
        <p:nvSpPr>
          <p:cNvPr id="34" name="L-圖案 33"/>
          <p:cNvSpPr/>
          <p:nvPr/>
        </p:nvSpPr>
        <p:spPr>
          <a:xfrm rot="18789511">
            <a:off x="5336254" y="3746044"/>
            <a:ext cx="686674" cy="402604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prstClr val="white"/>
              </a:solidFill>
            </a:endParaRPr>
          </a:p>
        </p:txBody>
      </p:sp>
      <p:grpSp>
        <p:nvGrpSpPr>
          <p:cNvPr id="43" name="群組 42"/>
          <p:cNvGrpSpPr/>
          <p:nvPr/>
        </p:nvGrpSpPr>
        <p:grpSpPr>
          <a:xfrm>
            <a:off x="2419001" y="2629788"/>
            <a:ext cx="5368578" cy="1443441"/>
            <a:chOff x="-235811" y="2779224"/>
            <a:chExt cx="4983153" cy="1319332"/>
          </a:xfrm>
        </p:grpSpPr>
        <p:sp>
          <p:nvSpPr>
            <p:cNvPr id="38" name="圓角矩形 37"/>
            <p:cNvSpPr/>
            <p:nvPr/>
          </p:nvSpPr>
          <p:spPr>
            <a:xfrm>
              <a:off x="762546" y="2788568"/>
              <a:ext cx="1217960" cy="64807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smtClean="0"/>
                <a:t>KNN</a:t>
              </a:r>
              <a:endParaRPr kumimoji="1" lang="zh-TW" altLang="en-US" sz="2800" dirty="0"/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2145964" y="2789015"/>
              <a:ext cx="1217960" cy="64807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 smtClean="0"/>
                <a:t>RF</a:t>
              </a:r>
              <a:endParaRPr kumimoji="1" lang="zh-TW" altLang="en-US" sz="2800" dirty="0"/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3529382" y="2779224"/>
              <a:ext cx="1217960" cy="64807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 smtClean="0"/>
                <a:t>SVM</a:t>
              </a: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-235811" y="3459488"/>
              <a:ext cx="943989" cy="6390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smtClean="0">
                  <a:latin typeface="Microsoft JhengHei" charset="0"/>
                  <a:ea typeface="Microsoft JhengHei" charset="0"/>
                  <a:cs typeface="Microsoft JhengHei" charset="0"/>
                </a:rPr>
                <a:t>整體</a:t>
              </a:r>
              <a:endParaRPr kumimoji="1" lang="zh-TW" altLang="en-US" sz="2400" dirty="0">
                <a:latin typeface="Microsoft JhengHei" charset="0"/>
                <a:ea typeface="Microsoft JhengHei" charset="0"/>
                <a:cs typeface="Microsoft JhengHei" charset="0"/>
              </a:endParaRPr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118" y="1987097"/>
            <a:ext cx="3092400" cy="296171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285" y="1970137"/>
            <a:ext cx="3086259" cy="2955830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65" t="5524" r="6672" b="22042"/>
          <a:stretch/>
        </p:blipFill>
        <p:spPr>
          <a:xfrm>
            <a:off x="2365387" y="2032397"/>
            <a:ext cx="2787908" cy="2967602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84" t="4403" r="10301" b="20561"/>
          <a:stretch/>
        </p:blipFill>
        <p:spPr>
          <a:xfrm>
            <a:off x="5170931" y="1996480"/>
            <a:ext cx="2642223" cy="3051208"/>
          </a:xfrm>
          <a:prstGeom prst="rect">
            <a:avLst/>
          </a:prstGeom>
        </p:spPr>
      </p:pic>
      <p:sp>
        <p:nvSpPr>
          <p:cNvPr id="13" name="圓角矩形 12"/>
          <p:cNvSpPr>
            <a:spLocks/>
          </p:cNvSpPr>
          <p:nvPr/>
        </p:nvSpPr>
        <p:spPr>
          <a:xfrm>
            <a:off x="4645234" y="700336"/>
            <a:ext cx="3888000" cy="90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RF-</a:t>
            </a:r>
            <a:r>
              <a:rPr kumimoji="1" lang="zh-TW" altLang="en-US" sz="24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kumimoji="1" lang="en-US" altLang="zh-TW" sz="24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bagging</a:t>
            </a:r>
            <a:endParaRPr kumimoji="1" lang="zh-TW" altLang="en-US" sz="24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4" name="圓角矩形 13"/>
          <p:cNvSpPr>
            <a:spLocks noChangeAspect="1"/>
          </p:cNvSpPr>
          <p:nvPr/>
        </p:nvSpPr>
        <p:spPr>
          <a:xfrm>
            <a:off x="4645234" y="2021367"/>
            <a:ext cx="3888000" cy="93874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SVM- support vector</a:t>
            </a:r>
            <a:endParaRPr kumimoji="1" lang="zh-TW" altLang="en-US" sz="24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4645234" y="3453744"/>
            <a:ext cx="3888000" cy="90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KNN-</a:t>
            </a:r>
            <a:r>
              <a:rPr kumimoji="1" lang="zh-TW" altLang="en-US" sz="24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對分類的界線模糊</a:t>
            </a:r>
          </a:p>
        </p:txBody>
      </p:sp>
      <p:pic>
        <p:nvPicPr>
          <p:cNvPr id="44" name="圖片 43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65" t="5524" r="6672" b="22042"/>
          <a:stretch/>
        </p:blipFill>
        <p:spPr>
          <a:xfrm>
            <a:off x="632758" y="1786680"/>
            <a:ext cx="2787908" cy="2967602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2340546" y="1836003"/>
            <a:ext cx="1794111" cy="134457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kumimoji="1"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</a:t>
            </a:r>
            <a:r>
              <a:rPr kumimoji="1"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cxnSp>
        <p:nvCxnSpPr>
          <p:cNvPr id="46" name="直線箭頭接點 45"/>
          <p:cNvCxnSpPr>
            <a:endCxn id="13" idx="1"/>
          </p:cNvCxnSpPr>
          <p:nvPr/>
        </p:nvCxnSpPr>
        <p:spPr>
          <a:xfrm flipV="1">
            <a:off x="3050508" y="1150336"/>
            <a:ext cx="1594726" cy="77694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/>
          <p:cNvCxnSpPr>
            <a:stCxn id="12" idx="6"/>
            <a:endCxn id="14" idx="1"/>
          </p:cNvCxnSpPr>
          <p:nvPr/>
        </p:nvCxnSpPr>
        <p:spPr>
          <a:xfrm flipV="1">
            <a:off x="4134657" y="2490738"/>
            <a:ext cx="510577" cy="1755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>
            <a:endCxn id="15" idx="1"/>
          </p:cNvCxnSpPr>
          <p:nvPr/>
        </p:nvCxnSpPr>
        <p:spPr>
          <a:xfrm>
            <a:off x="3071664" y="3072828"/>
            <a:ext cx="1573570" cy="83091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26/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4826563" y="1116165"/>
            <a:ext cx="3519119" cy="766560"/>
          </a:xfrm>
          <a:prstGeom prst="roundRect">
            <a:avLst/>
          </a:prstGeom>
          <a:solidFill>
            <a:srgbClr val="60A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 smtClean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五官位置不一致</a:t>
            </a:r>
            <a:endParaRPr kumimoji="1" lang="zh-TW" altLang="en-US" sz="24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4826563" y="2127473"/>
            <a:ext cx="3519119" cy="766560"/>
          </a:xfrm>
          <a:prstGeom prst="roundRect">
            <a:avLst/>
          </a:prstGeom>
          <a:solidFill>
            <a:srgbClr val="60A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 smtClean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膚色不同</a:t>
            </a:r>
            <a:endParaRPr kumimoji="1" lang="zh-TW" altLang="en-US" sz="24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4826563" y="3138780"/>
            <a:ext cx="3519119" cy="766560"/>
          </a:xfrm>
          <a:prstGeom prst="roundRect">
            <a:avLst/>
          </a:prstGeom>
          <a:solidFill>
            <a:srgbClr val="60A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 smtClean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光線影響</a:t>
            </a:r>
            <a:endParaRPr kumimoji="1" lang="zh-TW" altLang="en-US" sz="2400" b="1" dirty="0">
              <a:solidFill>
                <a:prstClr val="white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cxnSp>
        <p:nvCxnSpPr>
          <p:cNvPr id="31" name="直線箭頭接點 3"/>
          <p:cNvCxnSpPr>
            <a:stCxn id="32" idx="7"/>
            <a:endCxn id="33" idx="1"/>
          </p:cNvCxnSpPr>
          <p:nvPr/>
        </p:nvCxnSpPr>
        <p:spPr>
          <a:xfrm flipV="1">
            <a:off x="3976652" y="1499445"/>
            <a:ext cx="849911" cy="391280"/>
          </a:xfrm>
          <a:prstGeom prst="straightConnector1">
            <a:avLst/>
          </a:prstGeom>
          <a:ln w="38100">
            <a:solidFill>
              <a:srgbClr val="60A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14"/>
          <p:cNvCxnSpPr/>
          <p:nvPr/>
        </p:nvCxnSpPr>
        <p:spPr>
          <a:xfrm>
            <a:off x="3801340" y="3138782"/>
            <a:ext cx="1025223" cy="383278"/>
          </a:xfrm>
          <a:prstGeom prst="straightConnector1">
            <a:avLst/>
          </a:prstGeom>
          <a:ln w="38100">
            <a:solidFill>
              <a:srgbClr val="60A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15"/>
          <p:cNvCxnSpPr/>
          <p:nvPr/>
        </p:nvCxnSpPr>
        <p:spPr>
          <a:xfrm>
            <a:off x="4270057" y="2495600"/>
            <a:ext cx="556506" cy="15153"/>
          </a:xfrm>
          <a:prstGeom prst="straightConnector1">
            <a:avLst/>
          </a:prstGeom>
          <a:ln w="38100">
            <a:solidFill>
              <a:srgbClr val="60A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2099305" y="1656662"/>
            <a:ext cx="2199449" cy="1598282"/>
          </a:xfrm>
          <a:prstGeom prst="ellipse">
            <a:avLst/>
          </a:prstGeom>
          <a:noFill/>
          <a:ln w="38100">
            <a:solidFill>
              <a:srgbClr val="60AE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 smtClean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自己拍攝的資料集？</a:t>
            </a:r>
            <a:endParaRPr kumimoji="1" lang="zh-TW" altLang="en-US" sz="2000" b="1" dirty="0">
              <a:solidFill>
                <a:prstClr val="black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1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22" grpId="0" animBg="1"/>
      <p:bldP spid="22" grpId="1" animBg="1"/>
      <p:bldP spid="34" grpId="0" animBg="1"/>
      <p:bldP spid="3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2" grpId="0" animBg="1"/>
      <p:bldP spid="12" grpId="1" animBg="1"/>
      <p:bldP spid="27" grpId="0" animBg="1"/>
      <p:bldP spid="29" grpId="0" animBg="1"/>
      <p:bldP spid="30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468338" y="196280"/>
            <a:ext cx="1440160" cy="1440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>
                <a:solidFill>
                  <a:prstClr val="white"/>
                </a:solidFill>
                <a:latin typeface="Microsoft JhengHei" charset="0"/>
                <a:ea typeface="Microsoft JhengHei" charset="0"/>
                <a:cs typeface="Microsoft JhengHei" charset="0"/>
              </a:rPr>
              <a:t>結論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26/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484562" y="1021467"/>
            <a:ext cx="5544616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截取五官的範圍使辨識結果更好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484562" y="2708012"/>
            <a:ext cx="3456384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kumimoji="1" sz="2400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Bagging-Bootstrap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84562" y="3619007"/>
            <a:ext cx="2520280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kumimoji="1" sz="2400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 smtClean="0"/>
              <a:t>SVM-Gamma</a:t>
            </a:r>
            <a:endParaRPr lang="en-US" altLang="zh-TW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84562" y="1864739"/>
            <a:ext cx="2736304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kumimoji="1" sz="2400" b="1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/>
              <a:t>KNN-</a:t>
            </a:r>
            <a:r>
              <a:rPr lang="zh-TW" altLang="en-US" dirty="0"/>
              <a:t>加權</a:t>
            </a:r>
            <a:r>
              <a:rPr lang="en-US" altLang="zh-TW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92756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94495" y="700336"/>
            <a:ext cx="554461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lvl="0" algn="ctr">
              <a:buNone/>
              <a:defRPr sz="4800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sz="3600" dirty="0" smtClean="0">
                <a:solidFill>
                  <a:prstClr val="black"/>
                </a:solidFill>
              </a:rPr>
              <a:t>ACKNOWLEDGEMENT</a:t>
            </a:r>
            <a:endParaRPr lang="zh-TW" altLang="en-US" sz="4400" dirty="0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44402" y="1420416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感謝吳漢銘 教授的指導。</a:t>
            </a:r>
          </a:p>
          <a:p>
            <a:r>
              <a:rPr kumimoji="1" lang="zh-TW" altLang="en-US" sz="2400" b="1" dirty="0" smtClean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感謝評審老師及各位的聆聽。</a:t>
            </a:r>
          </a:p>
          <a:p>
            <a:r>
              <a:rPr kumimoji="1" lang="zh-TW" altLang="en-US" sz="2400" b="1" dirty="0" smtClean="0">
                <a:solidFill>
                  <a:prstClr val="black"/>
                </a:solidFill>
                <a:latin typeface="Microsoft JhengHei" charset="0"/>
                <a:ea typeface="Microsoft JhengHei" charset="0"/>
                <a:cs typeface="Microsoft JhengHei" charset="0"/>
              </a:rPr>
              <a:t>感謝同學們協助拍攝資料集。</a:t>
            </a:r>
            <a:endParaRPr kumimoji="1" lang="zh-TW" altLang="en-US" sz="2400" b="1" dirty="0">
              <a:solidFill>
                <a:prstClr val="black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691458" y="2786827"/>
            <a:ext cx="784887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lvl="0" algn="ctr">
              <a:buNone/>
              <a:defRPr sz="3600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Thank you for </a:t>
            </a:r>
            <a:r>
              <a:rPr lang="en-US" altLang="zh-TW" dirty="0" smtClean="0">
                <a:solidFill>
                  <a:prstClr val="black"/>
                </a:solidFill>
              </a:rPr>
              <a:t>listening.</a:t>
            </a:r>
            <a:endParaRPr lang="en-US" altLang="zh-TW" dirty="0">
              <a:solidFill>
                <a:prstClr val="black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084232" y="3607224"/>
            <a:ext cx="5376994" cy="1080001"/>
            <a:chOff x="3084232" y="3607224"/>
            <a:chExt cx="5376994" cy="108000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381226" y="3607224"/>
              <a:ext cx="1080000" cy="1080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5234026" y="3607224"/>
              <a:ext cx="1080000" cy="108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324592" y="3607224"/>
              <a:ext cx="1080000" cy="108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54026" y="3607224"/>
              <a:ext cx="1080000" cy="108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084232" y="3607225"/>
              <a:ext cx="1080000" cy="1080000"/>
            </a:xfrm>
            <a:prstGeom prst="rect">
              <a:avLst/>
            </a:prstGeom>
          </p:spPr>
        </p:pic>
      </p:grpSp>
      <p:sp>
        <p:nvSpPr>
          <p:cNvPr id="13" name="文字方塊 12"/>
          <p:cNvSpPr txBox="1"/>
          <p:nvPr/>
        </p:nvSpPr>
        <p:spPr>
          <a:xfrm>
            <a:off x="8389218" y="481582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 smtClean="0"/>
              <a:t>27/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2533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506074" y="2788568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434" y="2039452"/>
            <a:ext cx="317823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buNone/>
            </a:pPr>
            <a:r>
              <a:rPr lang="zh-TW" altLang="en-US" sz="4800" b="1" smtClean="0">
                <a:latin typeface="Microsoft JhengHei" charset="0"/>
                <a:ea typeface="Microsoft JhengHei" charset="0"/>
                <a:cs typeface="Microsoft JhengHei" charset="0"/>
              </a:rPr>
              <a:t>研究背景</a:t>
            </a:r>
            <a:endParaRPr lang="zh-CN" altLang="zh-CN" sz="48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8" name="MH_Other_1"/>
          <p:cNvSpPr txBox="1"/>
          <p:nvPr>
            <p:custDataLst>
              <p:tags r:id="rId2"/>
            </p:custDataLst>
          </p:nvPr>
        </p:nvSpPr>
        <p:spPr>
          <a:xfrm flipH="1">
            <a:off x="1880284" y="1132384"/>
            <a:ext cx="1883083" cy="49244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200" smtClean="0">
                <a:solidFill>
                  <a:schemeClr val="tx1"/>
                </a:solidFill>
                <a:latin typeface="Segoe Script" charset="0"/>
                <a:ea typeface="Segoe Script" charset="0"/>
                <a:cs typeface="Segoe Script" charset="0"/>
                <a:sym typeface="Arial" panose="020B0604020202020204" pitchFamily="34" charset="0"/>
              </a:rPr>
              <a:t>PART </a:t>
            </a:r>
            <a:r>
              <a:rPr lang="en-US" altLang="zh-CN" sz="3200" dirty="0" smtClean="0">
                <a:solidFill>
                  <a:schemeClr val="tx1"/>
                </a:solidFill>
                <a:latin typeface="Segoe Script" charset="0"/>
                <a:ea typeface="Segoe Script" charset="0"/>
                <a:cs typeface="Segoe Script" charset="0"/>
                <a:sym typeface="Arial" panose="020B0604020202020204" pitchFamily="34" charset="0"/>
              </a:rPr>
              <a:t>1</a:t>
            </a:r>
            <a:endParaRPr lang="zh-CN" altLang="en-US" sz="3200" dirty="0">
              <a:solidFill>
                <a:schemeClr val="tx1"/>
              </a:solidFill>
              <a:latin typeface="Segoe Script" charset="0"/>
              <a:ea typeface="Segoe Script" charset="0"/>
              <a:cs typeface="Segoe Script" charset="0"/>
              <a:sym typeface="Arial" panose="020B0604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566082" y="1710814"/>
            <a:ext cx="2350800" cy="2320841"/>
            <a:chOff x="807990" y="645233"/>
            <a:chExt cx="2880000" cy="288000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247990" y="645233"/>
              <a:ext cx="1440000" cy="144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07990" y="2085233"/>
              <a:ext cx="1440000" cy="1440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07990" y="645233"/>
              <a:ext cx="1440000" cy="144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247990" y="2078520"/>
              <a:ext cx="1440000" cy="1440000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8533234" y="4815825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2</a:t>
            </a:r>
            <a:r>
              <a:rPr lang="en-US" altLang="zh-TW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2666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8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552" y="172377"/>
            <a:ext cx="8169135" cy="4595759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396330" y="167953"/>
            <a:ext cx="1440160" cy="1440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動機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396330" y="2624450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目的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144425" y="342311"/>
            <a:ext cx="6552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臉部表情能夠代表一個人情緒的直接反應。</a:t>
            </a:r>
            <a:endParaRPr kumimoji="1"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Heiti TC Light" charset="-120"/>
            </a:endParaRPr>
          </a:p>
          <a:p>
            <a:endParaRPr kumimoji="1"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926268" y="2498369"/>
            <a:ext cx="6967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K—</a:t>
            </a:r>
            <a:r>
              <a:rPr kumimoji="1" lang="zh-TW" altLang="en-US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最近鄰居法（</a:t>
            </a:r>
            <a:r>
              <a:rPr kumimoji="1" lang="en-US" altLang="zh-TW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K-Nearest </a:t>
            </a:r>
            <a:r>
              <a:rPr kumimoji="1" lang="en-US" altLang="zh-TW" sz="2400" b="1" dirty="0" err="1" smtClean="0">
                <a:latin typeface="Microsoft JhengHei" charset="0"/>
                <a:ea typeface="Microsoft JhengHei" charset="0"/>
                <a:cs typeface="Microsoft JhengHei" charset="0"/>
              </a:rPr>
              <a:t>Neighbor,KNN</a:t>
            </a:r>
            <a:r>
              <a:rPr kumimoji="1" lang="zh-TW" altLang="en-US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en-US" altLang="zh-TW" sz="2400" b="1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TW" altLang="en-US" sz="2400" b="1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隨機森林（</a:t>
            </a:r>
            <a:r>
              <a:rPr kumimoji="1" lang="en-US" altLang="zh-TW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Random </a:t>
            </a:r>
            <a:r>
              <a:rPr kumimoji="1" lang="en-US" altLang="zh-TW" sz="2400" b="1" dirty="0" err="1" smtClean="0">
                <a:latin typeface="Microsoft JhengHei" charset="0"/>
                <a:ea typeface="Microsoft JhengHei" charset="0"/>
                <a:cs typeface="Microsoft JhengHei" charset="0"/>
              </a:rPr>
              <a:t>Forest,RF</a:t>
            </a:r>
            <a:r>
              <a:rPr kumimoji="1" lang="zh-TW" altLang="en-US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en-US" altLang="zh-TW" sz="2400" b="1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zh-TW" altLang="en-US" sz="2400" b="1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支持向量機（</a:t>
            </a:r>
            <a:r>
              <a:rPr kumimoji="1" lang="en-US" altLang="zh-TW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Support Vector </a:t>
            </a:r>
            <a:r>
              <a:rPr kumimoji="1" lang="en-US" altLang="zh-TW" sz="2400" b="1" dirty="0" err="1" smtClean="0">
                <a:latin typeface="Microsoft JhengHei" charset="0"/>
                <a:ea typeface="Microsoft JhengHei" charset="0"/>
                <a:cs typeface="Microsoft JhengHei" charset="0"/>
              </a:rPr>
              <a:t>Machine,SVM</a:t>
            </a:r>
            <a:r>
              <a:rPr kumimoji="1" lang="zh-TW" altLang="en-US" sz="2400" b="1" dirty="0" smtClean="0"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</a:p>
          <a:p>
            <a:endParaRPr kumimoji="1" lang="zh-TW" altLang="en-US" sz="24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7443196" y="1193063"/>
            <a:ext cx="1561892" cy="1296174"/>
          </a:xfrm>
          <a:prstGeom prst="ellipse">
            <a:avLst/>
          </a:prstGeom>
          <a:solidFill>
            <a:srgbClr val="60A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準確度較高？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8533234" y="4815825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3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0439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2" animBg="1"/>
      <p:bldP spid="9" grpId="1" animBg="1"/>
      <p:bldP spid="22" grpId="2"/>
      <p:bldP spid="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506074" y="2788568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434" y="2039452"/>
            <a:ext cx="317823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buNone/>
            </a:pPr>
            <a:r>
              <a:rPr lang="zh-TW" altLang="en-US" sz="4800" b="1" dirty="0" smtClean="0">
                <a:latin typeface="Microsoft JhengHei" charset="0"/>
                <a:ea typeface="Microsoft JhengHei" charset="0"/>
                <a:cs typeface="Microsoft JhengHei" charset="0"/>
              </a:rPr>
              <a:t>研究流程</a:t>
            </a:r>
            <a:endParaRPr lang="zh-CN" altLang="zh-CN" sz="48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8" name="MH_Other_1"/>
          <p:cNvSpPr txBox="1"/>
          <p:nvPr>
            <p:custDataLst>
              <p:tags r:id="rId2"/>
            </p:custDataLst>
          </p:nvPr>
        </p:nvSpPr>
        <p:spPr>
          <a:xfrm flipH="1">
            <a:off x="1896670" y="1117015"/>
            <a:ext cx="1883083" cy="49244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200" dirty="0" smtClean="0">
                <a:solidFill>
                  <a:schemeClr val="tx1"/>
                </a:solidFill>
                <a:latin typeface="Segoe Script" charset="0"/>
                <a:ea typeface="Segoe Script" charset="0"/>
                <a:cs typeface="Segoe Script" charset="0"/>
                <a:sym typeface="Arial" panose="020B0604020202020204" pitchFamily="34" charset="0"/>
              </a:rPr>
              <a:t>PART 2</a:t>
            </a:r>
            <a:endParaRPr lang="zh-CN" altLang="en-US" sz="3200" dirty="0">
              <a:solidFill>
                <a:schemeClr val="tx1"/>
              </a:solidFill>
              <a:latin typeface="Segoe Script" charset="0"/>
              <a:ea typeface="Segoe Script" charset="0"/>
              <a:cs typeface="Segoe Script" charset="0"/>
              <a:sym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662811" y="1690704"/>
            <a:ext cx="2350800" cy="2322000"/>
            <a:chOff x="861920" y="1348408"/>
            <a:chExt cx="2880683" cy="289011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302603" y="1348408"/>
              <a:ext cx="1440000" cy="1440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61920" y="2798520"/>
              <a:ext cx="1440000" cy="144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62603" y="1358520"/>
              <a:ext cx="1440000" cy="144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302000" y="2793950"/>
              <a:ext cx="1440000" cy="1440000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8533234" y="4815825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4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848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166879" y="158504"/>
            <a:ext cx="1440160" cy="1440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研究流程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5" name="직사각형 1">
            <a:extLst>
              <a:ext uri="{FF2B5EF4-FFF2-40B4-BE49-F238E27FC236}">
                <a16:creationId xmlns:a16="http://schemas.microsoft.com/office/drawing/2014/main" xmlns="" id="{01A8F3DE-F1F9-41A8-820A-B25466BA39FB}"/>
              </a:ext>
            </a:extLst>
          </p:cNvPr>
          <p:cNvSpPr/>
          <p:nvPr/>
        </p:nvSpPr>
        <p:spPr>
          <a:xfrm>
            <a:off x="2014055" y="2873951"/>
            <a:ext cx="1116000" cy="360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"/>
              </a:rPr>
              <a:t>Step 2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"/>
            </a:endParaRPr>
          </a:p>
        </p:txBody>
      </p:sp>
      <p:sp>
        <p:nvSpPr>
          <p:cNvPr id="46" name="직사각형 1">
            <a:extLst>
              <a:ext uri="{FF2B5EF4-FFF2-40B4-BE49-F238E27FC236}">
                <a16:creationId xmlns:a16="http://schemas.microsoft.com/office/drawing/2014/main" xmlns="" id="{1E2A0E4C-300D-49E1-848A-187C5C290623}"/>
              </a:ext>
            </a:extLst>
          </p:cNvPr>
          <p:cNvSpPr/>
          <p:nvPr/>
        </p:nvSpPr>
        <p:spPr>
          <a:xfrm>
            <a:off x="3166764" y="2873951"/>
            <a:ext cx="1116000" cy="360040"/>
          </a:xfrm>
          <a:prstGeom prst="rect">
            <a:avLst/>
          </a:prstGeom>
          <a:solidFill>
            <a:srgbClr val="07A398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"/>
              </a:rPr>
              <a:t>Step 3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"/>
            </a:endParaRPr>
          </a:p>
        </p:txBody>
      </p:sp>
      <p:sp>
        <p:nvSpPr>
          <p:cNvPr id="47" name="직사각형 1">
            <a:extLst>
              <a:ext uri="{FF2B5EF4-FFF2-40B4-BE49-F238E27FC236}">
                <a16:creationId xmlns:a16="http://schemas.microsoft.com/office/drawing/2014/main" xmlns="" id="{4A102251-145B-4A35-ABF4-43D25CFEAC7C}"/>
              </a:ext>
            </a:extLst>
          </p:cNvPr>
          <p:cNvSpPr/>
          <p:nvPr/>
        </p:nvSpPr>
        <p:spPr>
          <a:xfrm>
            <a:off x="4319474" y="2873951"/>
            <a:ext cx="1116000" cy="36004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"/>
              </a:rPr>
              <a:t>Step 4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"/>
            </a:endParaRPr>
          </a:p>
        </p:txBody>
      </p:sp>
      <p:sp>
        <p:nvSpPr>
          <p:cNvPr id="48" name="직사각형 1">
            <a:extLst>
              <a:ext uri="{FF2B5EF4-FFF2-40B4-BE49-F238E27FC236}">
                <a16:creationId xmlns:a16="http://schemas.microsoft.com/office/drawing/2014/main" xmlns="" id="{0D66FA5E-D9C9-464F-A29C-5879EAD35A2B}"/>
              </a:ext>
            </a:extLst>
          </p:cNvPr>
          <p:cNvSpPr/>
          <p:nvPr/>
        </p:nvSpPr>
        <p:spPr>
          <a:xfrm>
            <a:off x="5472182" y="2873951"/>
            <a:ext cx="1116000" cy="360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"/>
              </a:rPr>
              <a:t>Step 5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"/>
            </a:endParaRPr>
          </a:p>
        </p:txBody>
      </p:sp>
      <p:sp>
        <p:nvSpPr>
          <p:cNvPr id="49" name="직사각형 1">
            <a:extLst>
              <a:ext uri="{FF2B5EF4-FFF2-40B4-BE49-F238E27FC236}">
                <a16:creationId xmlns:a16="http://schemas.microsoft.com/office/drawing/2014/main" xmlns="" id="{EF7E6CB5-5A4F-41A4-AC67-BBDED009EF6F}"/>
              </a:ext>
            </a:extLst>
          </p:cNvPr>
          <p:cNvSpPr/>
          <p:nvPr/>
        </p:nvSpPr>
        <p:spPr>
          <a:xfrm>
            <a:off x="6624892" y="2873951"/>
            <a:ext cx="1116000" cy="360040"/>
          </a:xfrm>
          <a:prstGeom prst="rect">
            <a:avLst/>
          </a:prstGeom>
          <a:solidFill>
            <a:srgbClr val="07A398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prstClr val="white"/>
                </a:solidFill>
                <a:latin typeface="Arial"/>
                <a:ea typeface="Arial Unicode MS"/>
                <a:cs typeface=""/>
              </a:rPr>
              <a:t>Step 6</a:t>
            </a:r>
            <a:endParaRPr lang="ko-KR" altLang="en-US" sz="1400" b="1" kern="0" dirty="0">
              <a:solidFill>
                <a:prstClr val="white"/>
              </a:solidFill>
              <a:latin typeface="Arial"/>
              <a:ea typeface="Arial Unicode MS"/>
              <a:cs typeface=""/>
            </a:endParaRPr>
          </a:p>
        </p:txBody>
      </p:sp>
      <p:cxnSp>
        <p:nvCxnSpPr>
          <p:cNvPr id="50" name="Straight Arrow Connector 71">
            <a:extLst>
              <a:ext uri="{FF2B5EF4-FFF2-40B4-BE49-F238E27FC236}">
                <a16:creationId xmlns:a16="http://schemas.microsoft.com/office/drawing/2014/main" xmlns="" id="{92239842-ECB9-4EF3-95F0-7A0629004B90}"/>
              </a:ext>
            </a:extLst>
          </p:cNvPr>
          <p:cNvCxnSpPr/>
          <p:nvPr/>
        </p:nvCxnSpPr>
        <p:spPr>
          <a:xfrm rot="10800000" flipV="1">
            <a:off x="3182691" y="3239618"/>
            <a:ext cx="0" cy="936000"/>
          </a:xfrm>
          <a:prstGeom prst="straightConnector1">
            <a:avLst/>
          </a:prstGeom>
          <a:noFill/>
          <a:ln w="25400" cap="flat" cmpd="sng" algn="ctr">
            <a:solidFill>
              <a:srgbClr val="07A398"/>
            </a:solidFill>
            <a:prstDash val="sysDot"/>
            <a:miter lim="800000"/>
            <a:tailEnd type="oval"/>
          </a:ln>
          <a:effectLst/>
        </p:spPr>
      </p:cxnSp>
      <p:cxnSp>
        <p:nvCxnSpPr>
          <p:cNvPr id="51" name="Straight Arrow Connector 72">
            <a:extLst>
              <a:ext uri="{FF2B5EF4-FFF2-40B4-BE49-F238E27FC236}">
                <a16:creationId xmlns:a16="http://schemas.microsoft.com/office/drawing/2014/main" xmlns="" id="{01EB7567-0D91-4C81-9A7D-57294CFD4A5C}"/>
              </a:ext>
            </a:extLst>
          </p:cNvPr>
          <p:cNvCxnSpPr/>
          <p:nvPr/>
        </p:nvCxnSpPr>
        <p:spPr>
          <a:xfrm flipV="1">
            <a:off x="4335320" y="1943577"/>
            <a:ext cx="0" cy="93600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ysDot"/>
            <a:miter lim="800000"/>
            <a:tailEnd type="oval"/>
          </a:ln>
          <a:effectLst/>
        </p:spPr>
      </p:cxnSp>
      <p:cxnSp>
        <p:nvCxnSpPr>
          <p:cNvPr id="52" name="Straight Arrow Connector 73">
            <a:extLst>
              <a:ext uri="{FF2B5EF4-FFF2-40B4-BE49-F238E27FC236}">
                <a16:creationId xmlns:a16="http://schemas.microsoft.com/office/drawing/2014/main" xmlns="" id="{FF025D55-E201-42FA-8CD0-A6942EBACE8E}"/>
              </a:ext>
            </a:extLst>
          </p:cNvPr>
          <p:cNvCxnSpPr/>
          <p:nvPr/>
        </p:nvCxnSpPr>
        <p:spPr>
          <a:xfrm rot="10800000" flipV="1">
            <a:off x="5487947" y="3239617"/>
            <a:ext cx="0" cy="93600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tailEnd type="oval"/>
          </a:ln>
          <a:effectLst/>
        </p:spPr>
      </p:cxnSp>
      <p:sp>
        <p:nvSpPr>
          <p:cNvPr id="58" name="TextBox 79">
            <a:extLst>
              <a:ext uri="{FF2B5EF4-FFF2-40B4-BE49-F238E27FC236}">
                <a16:creationId xmlns:a16="http://schemas.microsoft.com/office/drawing/2014/main" xmlns="" id="{148C2E85-410C-4A4E-AA5D-27480981DFD8}"/>
              </a:ext>
            </a:extLst>
          </p:cNvPr>
          <p:cNvSpPr txBox="1"/>
          <p:nvPr/>
        </p:nvSpPr>
        <p:spPr>
          <a:xfrm>
            <a:off x="2182100" y="1756331"/>
            <a:ext cx="145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2400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文獻探討</a:t>
            </a:r>
            <a:endParaRPr lang="ko-KR" altLang="en-US" dirty="0"/>
          </a:p>
        </p:txBody>
      </p:sp>
      <p:cxnSp>
        <p:nvCxnSpPr>
          <p:cNvPr id="59" name="Straight Arrow Connector 80">
            <a:extLst>
              <a:ext uri="{FF2B5EF4-FFF2-40B4-BE49-F238E27FC236}">
                <a16:creationId xmlns:a16="http://schemas.microsoft.com/office/drawing/2014/main" xmlns="" id="{FA229242-759F-40DB-88FC-E135E0E22479}"/>
              </a:ext>
            </a:extLst>
          </p:cNvPr>
          <p:cNvCxnSpPr/>
          <p:nvPr/>
        </p:nvCxnSpPr>
        <p:spPr>
          <a:xfrm flipV="1">
            <a:off x="2172360" y="1943577"/>
            <a:ext cx="0" cy="93600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tailEnd type="oval"/>
          </a:ln>
          <a:effectLst/>
        </p:spPr>
      </p:cxnSp>
      <p:cxnSp>
        <p:nvCxnSpPr>
          <p:cNvPr id="60" name="Straight Arrow Connector 81">
            <a:extLst>
              <a:ext uri="{FF2B5EF4-FFF2-40B4-BE49-F238E27FC236}">
                <a16:creationId xmlns:a16="http://schemas.microsoft.com/office/drawing/2014/main" xmlns="" id="{87E6C507-BBB2-494B-8FAE-5C4E42B53DC9}"/>
              </a:ext>
            </a:extLst>
          </p:cNvPr>
          <p:cNvCxnSpPr/>
          <p:nvPr/>
        </p:nvCxnSpPr>
        <p:spPr>
          <a:xfrm flipV="1">
            <a:off x="6640577" y="1943577"/>
            <a:ext cx="0" cy="936000"/>
          </a:xfrm>
          <a:prstGeom prst="straightConnector1">
            <a:avLst/>
          </a:prstGeom>
          <a:noFill/>
          <a:ln w="25400" cap="flat" cmpd="sng" algn="ctr">
            <a:solidFill>
              <a:srgbClr val="07A398"/>
            </a:solidFill>
            <a:prstDash val="sysDot"/>
            <a:miter lim="800000"/>
            <a:tailEnd type="oval"/>
          </a:ln>
          <a:effectLst/>
        </p:spPr>
      </p:cxnSp>
      <p:sp>
        <p:nvSpPr>
          <p:cNvPr id="65" name="TextBox 86">
            <a:extLst>
              <a:ext uri="{FF2B5EF4-FFF2-40B4-BE49-F238E27FC236}">
                <a16:creationId xmlns:a16="http://schemas.microsoft.com/office/drawing/2014/main" xmlns="" id="{2437AE29-ABCC-4B1D-BA78-E9071AC0A46B}"/>
              </a:ext>
            </a:extLst>
          </p:cNvPr>
          <p:cNvSpPr txBox="1"/>
          <p:nvPr/>
        </p:nvSpPr>
        <p:spPr>
          <a:xfrm>
            <a:off x="4387716" y="1756331"/>
            <a:ext cx="1491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2400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影像處理</a:t>
            </a:r>
            <a:endParaRPr lang="ko-KR" altLang="en-US" dirty="0"/>
          </a:p>
        </p:txBody>
      </p:sp>
      <p:sp>
        <p:nvSpPr>
          <p:cNvPr id="68" name="TextBox 89">
            <a:extLst>
              <a:ext uri="{FF2B5EF4-FFF2-40B4-BE49-F238E27FC236}">
                <a16:creationId xmlns:a16="http://schemas.microsoft.com/office/drawing/2014/main" xmlns="" id="{D0590788-EAA9-4718-A430-42B3B1E4B884}"/>
              </a:ext>
            </a:extLst>
          </p:cNvPr>
          <p:cNvSpPr txBox="1"/>
          <p:nvPr/>
        </p:nvSpPr>
        <p:spPr>
          <a:xfrm>
            <a:off x="6692973" y="1770186"/>
            <a:ext cx="142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2400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訓練模型與預測</a:t>
            </a:r>
            <a:endParaRPr lang="ko-KR" altLang="en-US" dirty="0"/>
          </a:p>
        </p:txBody>
      </p:sp>
      <p:sp>
        <p:nvSpPr>
          <p:cNvPr id="71" name="TextBox 92">
            <a:extLst>
              <a:ext uri="{FF2B5EF4-FFF2-40B4-BE49-F238E27FC236}">
                <a16:creationId xmlns:a16="http://schemas.microsoft.com/office/drawing/2014/main" xmlns="" id="{66F5903F-26E4-486A-8ABC-64C34071ABD6}"/>
              </a:ext>
            </a:extLst>
          </p:cNvPr>
          <p:cNvSpPr txBox="1"/>
          <p:nvPr/>
        </p:nvSpPr>
        <p:spPr>
          <a:xfrm>
            <a:off x="3225648" y="3933532"/>
            <a:ext cx="148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2400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資料蒐集</a:t>
            </a:r>
            <a:endParaRPr lang="ko-KR" altLang="en-US" dirty="0"/>
          </a:p>
        </p:txBody>
      </p:sp>
      <p:sp>
        <p:nvSpPr>
          <p:cNvPr id="74" name="TextBox 95">
            <a:extLst>
              <a:ext uri="{FF2B5EF4-FFF2-40B4-BE49-F238E27FC236}">
                <a16:creationId xmlns:a16="http://schemas.microsoft.com/office/drawing/2014/main" xmlns="" id="{567A1152-8B2D-420B-8F8D-44EA4EDF3D77}"/>
              </a:ext>
            </a:extLst>
          </p:cNvPr>
          <p:cNvSpPr txBox="1"/>
          <p:nvPr/>
        </p:nvSpPr>
        <p:spPr>
          <a:xfrm>
            <a:off x="5600270" y="3889946"/>
            <a:ext cx="1492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2400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en-US" altLang="zh-TW" smtClean="0"/>
              <a:t>PCA</a:t>
            </a:r>
          </a:p>
          <a:p>
            <a:r>
              <a:rPr lang="zh-TW" altLang="en-US" dirty="0" smtClean="0"/>
              <a:t>資料</a:t>
            </a:r>
            <a:r>
              <a:rPr lang="zh-TW" altLang="en-US" dirty="0"/>
              <a:t>降維</a:t>
            </a:r>
            <a:endParaRPr lang="ko-KR" altLang="en-US" dirty="0"/>
          </a:p>
        </p:txBody>
      </p:sp>
      <p:sp>
        <p:nvSpPr>
          <p:cNvPr id="75" name="직사각형 1">
            <a:extLst>
              <a:ext uri="{FF2B5EF4-FFF2-40B4-BE49-F238E27FC236}">
                <a16:creationId xmlns:a16="http://schemas.microsoft.com/office/drawing/2014/main" xmlns="" id="{44F59B9E-C1C7-435F-BAF4-AD231FB362FF}"/>
              </a:ext>
            </a:extLst>
          </p:cNvPr>
          <p:cNvSpPr/>
          <p:nvPr/>
        </p:nvSpPr>
        <p:spPr>
          <a:xfrm>
            <a:off x="861346" y="2868275"/>
            <a:ext cx="1116588" cy="36004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"/>
              </a:rPr>
              <a:t>Step 1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"/>
            </a:endParaRPr>
          </a:p>
        </p:txBody>
      </p:sp>
      <p:cxnSp>
        <p:nvCxnSpPr>
          <p:cNvPr id="76" name="Straight Arrow Connector 8">
            <a:extLst>
              <a:ext uri="{FF2B5EF4-FFF2-40B4-BE49-F238E27FC236}">
                <a16:creationId xmlns:a16="http://schemas.microsoft.com/office/drawing/2014/main" xmlns="" id="{1E3316FD-8F00-4CDD-BEF6-CEB4D8517866}"/>
              </a:ext>
            </a:extLst>
          </p:cNvPr>
          <p:cNvCxnSpPr/>
          <p:nvPr/>
        </p:nvCxnSpPr>
        <p:spPr>
          <a:xfrm rot="10800000" flipV="1">
            <a:off x="877435" y="3233942"/>
            <a:ext cx="0" cy="93600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ysDot"/>
            <a:miter lim="800000"/>
            <a:tailEnd type="oval"/>
          </a:ln>
          <a:effectLst/>
        </p:spPr>
      </p:cxnSp>
      <p:sp>
        <p:nvSpPr>
          <p:cNvPr id="80" name="TextBox 101">
            <a:extLst>
              <a:ext uri="{FF2B5EF4-FFF2-40B4-BE49-F238E27FC236}">
                <a16:creationId xmlns:a16="http://schemas.microsoft.com/office/drawing/2014/main" xmlns="" id="{68B621DE-CD14-43FF-A537-A52A08A784DD}"/>
              </a:ext>
            </a:extLst>
          </p:cNvPr>
          <p:cNvSpPr txBox="1"/>
          <p:nvPr/>
        </p:nvSpPr>
        <p:spPr>
          <a:xfrm>
            <a:off x="900386" y="3889946"/>
            <a:ext cx="1437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sz="2400" dirty="0" smtClean="0"/>
              <a:t>確立</a:t>
            </a:r>
            <a:endParaRPr lang="en-US" altLang="zh-TW" sz="2400" dirty="0" smtClean="0"/>
          </a:p>
          <a:p>
            <a:r>
              <a:rPr lang="zh-TW" altLang="en-US" sz="2400" dirty="0" smtClean="0"/>
              <a:t>研究</a:t>
            </a:r>
            <a:r>
              <a:rPr lang="zh-TW" altLang="en-US" sz="2400" dirty="0"/>
              <a:t>主題</a:t>
            </a:r>
            <a:endParaRPr lang="ko-KR" altLang="en-US" sz="2400" dirty="0"/>
          </a:p>
        </p:txBody>
      </p:sp>
      <p:sp>
        <p:nvSpPr>
          <p:cNvPr id="87" name="직사각형 1">
            <a:extLst>
              <a:ext uri="{FF2B5EF4-FFF2-40B4-BE49-F238E27FC236}">
                <a16:creationId xmlns:a16="http://schemas.microsoft.com/office/drawing/2014/main" xmlns="" id="{0D66FA5E-D9C9-464F-A29C-5879EAD35A2B}"/>
              </a:ext>
            </a:extLst>
          </p:cNvPr>
          <p:cNvSpPr/>
          <p:nvPr/>
        </p:nvSpPr>
        <p:spPr>
          <a:xfrm>
            <a:off x="7777274" y="2879577"/>
            <a:ext cx="1116000" cy="36004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prstClr val="white"/>
                </a:solidFill>
                <a:latin typeface="Arial"/>
                <a:ea typeface="Arial Unicode MS"/>
                <a:cs typeface=""/>
              </a:rPr>
              <a:t>Step 7</a:t>
            </a:r>
            <a:endParaRPr lang="ko-KR" altLang="en-US" sz="1400" b="1" kern="0" dirty="0">
              <a:solidFill>
                <a:prstClr val="white"/>
              </a:solidFill>
              <a:latin typeface="Arial"/>
              <a:ea typeface="Arial Unicode MS"/>
              <a:cs typeface=""/>
            </a:endParaRPr>
          </a:p>
        </p:txBody>
      </p:sp>
      <p:cxnSp>
        <p:nvCxnSpPr>
          <p:cNvPr id="88" name="Straight Arrow Connector 73">
            <a:extLst>
              <a:ext uri="{FF2B5EF4-FFF2-40B4-BE49-F238E27FC236}">
                <a16:creationId xmlns:a16="http://schemas.microsoft.com/office/drawing/2014/main" xmlns="" id="{FF025D55-E201-42FA-8CD0-A6942EBACE8E}"/>
              </a:ext>
            </a:extLst>
          </p:cNvPr>
          <p:cNvCxnSpPr/>
          <p:nvPr/>
        </p:nvCxnSpPr>
        <p:spPr>
          <a:xfrm rot="10800000" flipV="1">
            <a:off x="7793039" y="3245243"/>
            <a:ext cx="0" cy="936000"/>
          </a:xfrm>
          <a:prstGeom prst="straightConnector1">
            <a:avLst/>
          </a:prstGeom>
          <a:noFill/>
          <a:ln w="25400" cap="flat" cmpd="sng" algn="ctr">
            <a:solidFill>
              <a:schemeClr val="tx2"/>
            </a:solidFill>
            <a:prstDash val="sysDot"/>
            <a:miter lim="800000"/>
            <a:tailEnd type="oval"/>
          </a:ln>
          <a:effectLst/>
        </p:spPr>
      </p:cxnSp>
      <p:sp>
        <p:nvSpPr>
          <p:cNvPr id="91" name="TextBox 95">
            <a:extLst>
              <a:ext uri="{FF2B5EF4-FFF2-40B4-BE49-F238E27FC236}">
                <a16:creationId xmlns:a16="http://schemas.microsoft.com/office/drawing/2014/main" xmlns="" id="{567A1152-8B2D-420B-8F8D-44EA4EDF3D77}"/>
              </a:ext>
            </a:extLst>
          </p:cNvPr>
          <p:cNvSpPr txBox="1"/>
          <p:nvPr/>
        </p:nvSpPr>
        <p:spPr>
          <a:xfrm>
            <a:off x="7808803" y="3927883"/>
            <a:ext cx="166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2400" b="1">
                <a:latin typeface="Microsoft JhengHei" charset="0"/>
                <a:ea typeface="Microsoft JhengHei" charset="0"/>
                <a:cs typeface="Microsoft JhengHei" charset="0"/>
              </a:defRPr>
            </a:lvl1pPr>
          </a:lstStyle>
          <a:p>
            <a:r>
              <a:rPr lang="zh-TW" altLang="en-US" dirty="0"/>
              <a:t>結論</a:t>
            </a:r>
            <a:endParaRPr lang="ko-KR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6687138" y="449636"/>
            <a:ext cx="982000" cy="538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smtClean="0">
                <a:solidFill>
                  <a:sysClr val="windowText" lastClr="000000"/>
                </a:solidFill>
              </a:rPr>
              <a:t>KNN</a:t>
            </a:r>
            <a:endParaRPr kumimoji="1"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7104078" y="1098152"/>
            <a:ext cx="982000" cy="538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ysClr val="windowText" lastClr="000000"/>
                </a:solidFill>
              </a:rPr>
              <a:t>RF</a:t>
            </a:r>
            <a:endParaRPr kumimoji="1"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7793038" y="525986"/>
            <a:ext cx="956220" cy="538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ysClr val="windowText" lastClr="000000"/>
                </a:solidFill>
              </a:rPr>
              <a:t>SVM</a:t>
            </a:r>
            <a:endParaRPr kumimoji="1" lang="zh-TW" alt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107" y="368663"/>
            <a:ext cx="1281541" cy="993195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8533234" y="4815825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5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4655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8" grpId="0"/>
      <p:bldP spid="65" grpId="0"/>
      <p:bldP spid="68" grpId="0"/>
      <p:bldP spid="71" grpId="0"/>
      <p:bldP spid="74" grpId="0"/>
      <p:bldP spid="75" grpId="0" animBg="1"/>
      <p:bldP spid="80" grpId="0"/>
      <p:bldP spid="87" grpId="0" animBg="1"/>
      <p:bldP spid="91" grpId="0"/>
      <p:bldP spid="4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506074" y="2788568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434" y="2039452"/>
            <a:ext cx="317823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buNone/>
            </a:pPr>
            <a:r>
              <a:rPr lang="zh-TW" altLang="en-US" sz="4800" b="1" dirty="0" smtClean="0">
                <a:latin typeface="Microsoft JhengHei" charset="0"/>
                <a:ea typeface="Microsoft JhengHei" charset="0"/>
                <a:cs typeface="Microsoft JhengHei" charset="0"/>
              </a:rPr>
              <a:t>文獻回顧</a:t>
            </a:r>
            <a:endParaRPr lang="zh-CN" altLang="zh-CN" sz="48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8" name="MH_Other_1"/>
          <p:cNvSpPr txBox="1"/>
          <p:nvPr>
            <p:custDataLst>
              <p:tags r:id="rId2"/>
            </p:custDataLst>
          </p:nvPr>
        </p:nvSpPr>
        <p:spPr>
          <a:xfrm flipH="1">
            <a:off x="1825615" y="1107993"/>
            <a:ext cx="1883083" cy="49244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200" dirty="0" smtClean="0">
                <a:solidFill>
                  <a:schemeClr val="tx1"/>
                </a:solidFill>
                <a:latin typeface="Segoe Script" charset="0"/>
                <a:ea typeface="Segoe Script" charset="0"/>
                <a:cs typeface="Segoe Script" charset="0"/>
                <a:sym typeface="Arial" panose="020B0604020202020204" pitchFamily="34" charset="0"/>
              </a:rPr>
              <a:t>PART 3</a:t>
            </a:r>
            <a:endParaRPr lang="zh-CN" altLang="en-US" sz="3200" dirty="0">
              <a:solidFill>
                <a:schemeClr val="tx1"/>
              </a:solidFill>
              <a:latin typeface="Segoe Script" charset="0"/>
              <a:ea typeface="Segoe Script" charset="0"/>
              <a:cs typeface="Segoe Script" charset="0"/>
              <a:sym typeface="Arial" panose="020B0604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552652" y="1627568"/>
            <a:ext cx="2350800" cy="2322000"/>
            <a:chOff x="1065096" y="1061098"/>
            <a:chExt cx="2880000" cy="2880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071881" y="1061098"/>
              <a:ext cx="1440000" cy="144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498311" y="2501098"/>
              <a:ext cx="1440000" cy="1440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505096" y="1067125"/>
              <a:ext cx="1440000" cy="144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065096" y="2501098"/>
              <a:ext cx="1440000" cy="1440000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8533234" y="4815825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6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970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166879" y="158504"/>
            <a:ext cx="1440160" cy="1440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文獻回顧</a:t>
            </a:r>
            <a:endParaRPr kumimoji="1" lang="zh-TW" altLang="en-US" sz="3200" b="1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836490" y="196280"/>
            <a:ext cx="7272808" cy="4802348"/>
          </a:xfr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[</a:t>
            </a:r>
            <a:r>
              <a:rPr lang="zh-TW" altLang="en-US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影像處理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] </a:t>
            </a:r>
            <a:r>
              <a:rPr lang="zh-TW" altLang="en-US" sz="1800" dirty="0" smtClean="0">
                <a:latin typeface="Microsoft JhengHei" charset="0"/>
                <a:ea typeface="Microsoft JhengHei" charset="0"/>
                <a:cs typeface="Microsoft JhengHei" charset="0"/>
              </a:rPr>
              <a:t>張呈源 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and </a:t>
            </a:r>
            <a:r>
              <a:rPr lang="zh-TW" altLang="en-US" sz="1800" dirty="0">
                <a:latin typeface="Microsoft JhengHei" charset="0"/>
                <a:ea typeface="Microsoft JhengHei" charset="0"/>
                <a:cs typeface="Microsoft JhengHei" charset="0"/>
              </a:rPr>
              <a:t>蘇彥彰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, 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“</a:t>
            </a:r>
            <a:r>
              <a:rPr lang="zh-TW" altLang="en-US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停車場</a:t>
            </a:r>
            <a:r>
              <a:rPr lang="zh-TW" altLang="en-US" sz="1800" b="1" dirty="0">
                <a:latin typeface="Microsoft JhengHei" charset="0"/>
                <a:ea typeface="Microsoft JhengHei" charset="0"/>
                <a:cs typeface="Microsoft JhengHei" charset="0"/>
              </a:rPr>
              <a:t>車牌辨識管理系統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,” 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2014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.</a:t>
            </a:r>
            <a:endParaRPr lang="zh-TW" altLang="en-US" sz="1800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1800" b="1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>
              <a:spcBef>
                <a:spcPts val="0"/>
              </a:spcBef>
            </a:pP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[</a:t>
            </a:r>
            <a:r>
              <a:rPr lang="zh-TW" altLang="en-US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去除雜訊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] 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H.-B. Deng, L.-W. </a:t>
            </a:r>
            <a:r>
              <a:rPr lang="en-US" altLang="zh-TW" sz="1800" dirty="0" err="1">
                <a:latin typeface="Microsoft JhengHei" charset="0"/>
                <a:ea typeface="Microsoft JhengHei" charset="0"/>
                <a:cs typeface="Microsoft JhengHei" charset="0"/>
              </a:rPr>
              <a:t>Jin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, L.-X. Zhen, and J.-C. Huang, </a:t>
            </a:r>
            <a:r>
              <a:rPr lang="en-US" altLang="zh-TW" sz="1800" b="1" dirty="0">
                <a:latin typeface="Microsoft JhengHei" charset="0"/>
                <a:ea typeface="Microsoft JhengHei" charset="0"/>
                <a:cs typeface="Microsoft JhengHei" charset="0"/>
              </a:rPr>
              <a:t>"A new facial </a:t>
            </a:r>
            <a:r>
              <a:rPr lang="en-US" altLang="zh-TW" sz="1800" b="1" dirty="0" err="1" smtClean="0">
                <a:latin typeface="Microsoft JhengHei" charset="0"/>
                <a:ea typeface="Microsoft JhengHei" charset="0"/>
                <a:cs typeface="Microsoft JhengHei" charset="0"/>
              </a:rPr>
              <a:t>expressionrecognition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1800" b="1" dirty="0">
                <a:latin typeface="Microsoft JhengHei" charset="0"/>
                <a:ea typeface="Microsoft JhengHei" charset="0"/>
                <a:cs typeface="Microsoft JhengHei" charset="0"/>
              </a:rPr>
              <a:t>method based on local Gabor filter bank and PCA plus </a:t>
            </a:r>
            <a:r>
              <a:rPr lang="en-US" altLang="zh-TW" sz="1800" b="1" dirty="0" err="1">
                <a:latin typeface="Microsoft JhengHei" charset="0"/>
                <a:ea typeface="Microsoft JhengHei" charset="0"/>
                <a:cs typeface="Microsoft JhengHei" charset="0"/>
              </a:rPr>
              <a:t>LDA</a:t>
            </a:r>
            <a:r>
              <a:rPr lang="en-US" altLang="zh-TW" sz="1800" b="1" dirty="0" err="1" smtClean="0">
                <a:latin typeface="Microsoft JhengHei" charset="0"/>
                <a:ea typeface="Microsoft JhengHei" charset="0"/>
                <a:cs typeface="Microsoft JhengHei" charset="0"/>
              </a:rPr>
              <a:t>,”</a:t>
            </a:r>
            <a:r>
              <a:rPr lang="en-US" altLang="zh-TW" sz="1800" dirty="0" err="1" smtClean="0">
                <a:latin typeface="Microsoft JhengHei" charset="0"/>
                <a:ea typeface="Microsoft JhengHei" charset="0"/>
                <a:cs typeface="Microsoft JhengHei" charset="0"/>
              </a:rPr>
              <a:t>International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Journal of Information Technology, vol. 11, pp. 86-96, 2005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TW" sz="1800" b="1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>
              <a:spcBef>
                <a:spcPts val="0"/>
              </a:spcBef>
            </a:pP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[K-fold] 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C. 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Shao, K. </a:t>
            </a:r>
            <a:r>
              <a:rPr lang="en-US" altLang="zh-TW" sz="1800" dirty="0" err="1">
                <a:latin typeface="Microsoft JhengHei" charset="0"/>
                <a:ea typeface="Microsoft JhengHei" charset="0"/>
                <a:cs typeface="Microsoft JhengHei" charset="0"/>
              </a:rPr>
              <a:t>Paynabar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, T. H. Kim, J. J. </a:t>
            </a:r>
            <a:r>
              <a:rPr lang="en-US" altLang="zh-TW" sz="1800" dirty="0" err="1">
                <a:latin typeface="Microsoft JhengHei" charset="0"/>
                <a:ea typeface="Microsoft JhengHei" charset="0"/>
                <a:cs typeface="Microsoft JhengHei" charset="0"/>
              </a:rPr>
              <a:t>Jin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, S. J. Hu, J. P. Spicer, et al., 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“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Feature </a:t>
            </a:r>
            <a:r>
              <a:rPr lang="en-US" altLang="zh-TW" sz="1800" b="1" dirty="0">
                <a:latin typeface="Microsoft JhengHei" charset="0"/>
                <a:ea typeface="Microsoft JhengHei" charset="0"/>
                <a:cs typeface="Microsoft JhengHei" charset="0"/>
              </a:rPr>
              <a:t>selection for manufacturing process monitoring using cross-validation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,”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Journal of Manufacturing Systems, vol. 32, pp. 550-555, 2013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.</a:t>
            </a:r>
            <a:endParaRPr lang="zh-TW" altLang="en-US" sz="1800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1800" b="1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>
              <a:spcBef>
                <a:spcPts val="0"/>
              </a:spcBef>
            </a:pP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[KNN] 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S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. Tan, 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“Neighbor-weighted </a:t>
            </a:r>
            <a:r>
              <a:rPr lang="en-US" altLang="zh-TW" sz="1800" b="1" dirty="0">
                <a:latin typeface="Microsoft JhengHei" charset="0"/>
                <a:ea typeface="Microsoft JhengHei" charset="0"/>
                <a:cs typeface="Microsoft JhengHei" charset="0"/>
              </a:rPr>
              <a:t>k-nearest neighbor for unbalanced text corpus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,” 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Expert Systems with Applications, vol. 28, pp. 667-671, 2005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.</a:t>
            </a:r>
            <a:endParaRPr lang="zh-TW" altLang="en-US" sz="1800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1800" b="1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>
              <a:spcBef>
                <a:spcPts val="0"/>
              </a:spcBef>
            </a:pP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[RF</a:t>
            </a:r>
            <a:r>
              <a:rPr lang="zh-TW" altLang="en-US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、</a:t>
            </a:r>
            <a:r>
              <a:rPr lang="en-US" altLang="zh-TW" sz="1800" b="1" dirty="0" smtClean="0">
                <a:latin typeface="Microsoft JhengHei" charset="0"/>
                <a:ea typeface="Microsoft JhengHei" charset="0"/>
                <a:cs typeface="Microsoft JhengHei" charset="0"/>
              </a:rPr>
              <a:t>SVM] </a:t>
            </a:r>
            <a:r>
              <a:rPr lang="en-US" altLang="zh-TW" sz="1800" dirty="0" smtClean="0">
                <a:latin typeface="Microsoft JhengHei" charset="0"/>
                <a:ea typeface="Microsoft JhengHei" charset="0"/>
                <a:cs typeface="Microsoft JhengHei" charset="0"/>
              </a:rPr>
              <a:t>E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. </a:t>
            </a:r>
            <a:r>
              <a:rPr lang="en-US" altLang="zh-TW" sz="1800" dirty="0" err="1">
                <a:latin typeface="Microsoft JhengHei" charset="0"/>
                <a:ea typeface="Microsoft JhengHei" charset="0"/>
                <a:cs typeface="Microsoft JhengHei" charset="0"/>
              </a:rPr>
              <a:t>Kremic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 and A. </a:t>
            </a:r>
            <a:r>
              <a:rPr lang="en-US" altLang="zh-TW" sz="1800" dirty="0" err="1">
                <a:latin typeface="Microsoft JhengHei" charset="0"/>
                <a:ea typeface="Microsoft JhengHei" charset="0"/>
                <a:cs typeface="Microsoft JhengHei" charset="0"/>
              </a:rPr>
              <a:t>Subasi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, </a:t>
            </a:r>
            <a:r>
              <a:rPr lang="en-US" altLang="zh-TW" sz="1800" b="1" dirty="0">
                <a:latin typeface="Microsoft JhengHei" charset="0"/>
                <a:ea typeface="Microsoft JhengHei" charset="0"/>
                <a:cs typeface="Microsoft JhengHei" charset="0"/>
              </a:rPr>
              <a:t>"Performance of random forest and SVM in face recognition,"</a:t>
            </a:r>
            <a:r>
              <a:rPr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 Int. Arab J. Inf. Technol., vol. 13, pp. 287-293, 2016.</a:t>
            </a:r>
            <a:endParaRPr lang="zh-TW" altLang="en-US" sz="18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33234" y="4815825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7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0980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8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396330" y="412304"/>
            <a:ext cx="82809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506074" y="2788568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996730" y="2039452"/>
            <a:ext cx="397578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buNone/>
            </a:pPr>
            <a:r>
              <a:rPr lang="zh-TW" altLang="en-US" sz="4400" b="1" smtClean="0">
                <a:latin typeface="Microsoft JhengHei" charset="0"/>
                <a:ea typeface="Microsoft JhengHei" charset="0"/>
                <a:cs typeface="Microsoft JhengHei" charset="0"/>
              </a:rPr>
              <a:t>資料蒐集與處理</a:t>
            </a:r>
            <a:endParaRPr lang="zh-CN" altLang="zh-CN" sz="44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28" name="MH_Other_1"/>
          <p:cNvSpPr txBox="1"/>
          <p:nvPr>
            <p:custDataLst>
              <p:tags r:id="rId2"/>
            </p:custDataLst>
          </p:nvPr>
        </p:nvSpPr>
        <p:spPr>
          <a:xfrm flipH="1">
            <a:off x="1753607" y="1060376"/>
            <a:ext cx="1883083" cy="49244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3200" dirty="0" smtClean="0">
                <a:solidFill>
                  <a:schemeClr val="tx1"/>
                </a:solidFill>
                <a:latin typeface="Segoe Script" charset="0"/>
                <a:ea typeface="Segoe Script" charset="0"/>
                <a:cs typeface="Segoe Script" charset="0"/>
                <a:sym typeface="Arial" panose="020B0604020202020204" pitchFamily="34" charset="0"/>
              </a:rPr>
              <a:t>PART </a:t>
            </a:r>
            <a:r>
              <a:rPr lang="en-US" altLang="zh-CN" sz="3200" dirty="0">
                <a:solidFill>
                  <a:schemeClr val="tx1"/>
                </a:solidFill>
                <a:latin typeface="Segoe Script" charset="0"/>
                <a:ea typeface="Segoe Script" charset="0"/>
                <a:cs typeface="Segoe Script" charset="0"/>
                <a:sym typeface="Arial" panose="020B0604020202020204" pitchFamily="34" charset="0"/>
              </a:rPr>
              <a:t>4</a:t>
            </a:r>
            <a:endParaRPr lang="zh-CN" altLang="en-US" sz="3200" dirty="0">
              <a:solidFill>
                <a:schemeClr val="tx1"/>
              </a:solidFill>
              <a:latin typeface="Segoe Script" charset="0"/>
              <a:ea typeface="Segoe Script" charset="0"/>
              <a:cs typeface="Segoe Script" charset="0"/>
              <a:sym typeface="Arial" panose="020B0604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448559" y="1671659"/>
            <a:ext cx="2350800" cy="2322000"/>
            <a:chOff x="854756" y="938006"/>
            <a:chExt cx="2880000" cy="287541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294676" y="938006"/>
              <a:ext cx="1440000" cy="144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4756" y="2373424"/>
              <a:ext cx="1440000" cy="1440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4836" y="938006"/>
              <a:ext cx="1440000" cy="144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294756" y="2373424"/>
              <a:ext cx="1440000" cy="1440000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8533234" y="4815825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200">
                <a:latin typeface="Lucida Handwriting" charset="0"/>
                <a:ea typeface="Lucida Handwriting" charset="0"/>
                <a:cs typeface="Lucida Handwriting" charset="0"/>
              </a:defRPr>
            </a:lvl1pPr>
          </a:lstStyle>
          <a:p>
            <a:r>
              <a:rPr lang="en-US" altLang="zh-TW" dirty="0"/>
              <a:t>8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86957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3FDE6F3-C2C1-497D-9AC0-D418F52504A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641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1_自定义设计方案">
  <a:themeElements>
    <a:clrScheme name="自定义 10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4957"/>
      </a:accent1>
      <a:accent2>
        <a:srgbClr val="7F7F7F"/>
      </a:accent2>
      <a:accent3>
        <a:srgbClr val="FF4957"/>
      </a:accent3>
      <a:accent4>
        <a:srgbClr val="7F7F7F"/>
      </a:accent4>
      <a:accent5>
        <a:srgbClr val="FF4957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自定义 10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4957"/>
      </a:accent1>
      <a:accent2>
        <a:srgbClr val="7F7F7F"/>
      </a:accent2>
      <a:accent3>
        <a:srgbClr val="FF4957"/>
      </a:accent3>
      <a:accent4>
        <a:srgbClr val="7F7F7F"/>
      </a:accent4>
      <a:accent5>
        <a:srgbClr val="FF4957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自定义 10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4957"/>
      </a:accent1>
      <a:accent2>
        <a:srgbClr val="7F7F7F"/>
      </a:accent2>
      <a:accent3>
        <a:srgbClr val="FF4957"/>
      </a:accent3>
      <a:accent4>
        <a:srgbClr val="7F7F7F"/>
      </a:accent4>
      <a:accent5>
        <a:srgbClr val="FF4957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自定义设计方案">
  <a:themeElements>
    <a:clrScheme name="自定义 10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4957"/>
      </a:accent1>
      <a:accent2>
        <a:srgbClr val="7F7F7F"/>
      </a:accent2>
      <a:accent3>
        <a:srgbClr val="FF4957"/>
      </a:accent3>
      <a:accent4>
        <a:srgbClr val="7F7F7F"/>
      </a:accent4>
      <a:accent5>
        <a:srgbClr val="FF4957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自定义设计方案">
  <a:themeElements>
    <a:clrScheme name="自定义 10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4957"/>
      </a:accent1>
      <a:accent2>
        <a:srgbClr val="7F7F7F"/>
      </a:accent2>
      <a:accent3>
        <a:srgbClr val="FF4957"/>
      </a:accent3>
      <a:accent4>
        <a:srgbClr val="7F7F7F"/>
      </a:accent4>
      <a:accent5>
        <a:srgbClr val="FF4957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自定义设计方案">
  <a:themeElements>
    <a:clrScheme name="自定义 10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4957"/>
      </a:accent1>
      <a:accent2>
        <a:srgbClr val="7F7F7F"/>
      </a:accent2>
      <a:accent3>
        <a:srgbClr val="FF4957"/>
      </a:accent3>
      <a:accent4>
        <a:srgbClr val="7F7F7F"/>
      </a:accent4>
      <a:accent5>
        <a:srgbClr val="FF4957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1225</Words>
  <Application>Microsoft Office PowerPoint</Application>
  <PresentationFormat>自訂</PresentationFormat>
  <Paragraphs>322</Paragraphs>
  <Slides>29</Slides>
  <Notes>15</Notes>
  <HiddenSlides>0</HiddenSlides>
  <MMClips>1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29</vt:i4>
      </vt:variant>
    </vt:vector>
  </HeadingPairs>
  <TitlesOfParts>
    <vt:vector size="53" baseType="lpstr">
      <vt:lpstr>Arial Unicode MS</vt:lpstr>
      <vt:lpstr>Chalkboard SE</vt:lpstr>
      <vt:lpstr>Hannotate TC</vt:lpstr>
      <vt:lpstr>HanziPen TC</vt:lpstr>
      <vt:lpstr>Heiti TC Light</vt:lpstr>
      <vt:lpstr>Microsoft YaHei</vt:lpstr>
      <vt:lpstr>Microsoft YaHei</vt:lpstr>
      <vt:lpstr>宋体</vt:lpstr>
      <vt:lpstr>Microsoft JhengHei</vt:lpstr>
      <vt:lpstr>Microsoft JhengHei</vt:lpstr>
      <vt:lpstr>新細明體</vt:lpstr>
      <vt:lpstr>Arial</vt:lpstr>
      <vt:lpstr>Calibri</vt:lpstr>
      <vt:lpstr>Calibri Light</vt:lpstr>
      <vt:lpstr>Cambria Math</vt:lpstr>
      <vt:lpstr>Lucida Handwriting</vt:lpstr>
      <vt:lpstr>Segoe Script</vt:lpstr>
      <vt:lpstr>Times New Roman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http://www.ypppt.com/</cp:keywords>
  <cp:lastModifiedBy/>
  <cp:revision>1</cp:revision>
  <dcterms:created xsi:type="dcterms:W3CDTF">2016-10-17T14:00:15Z</dcterms:created>
  <dcterms:modified xsi:type="dcterms:W3CDTF">2019-06-13T13:27:07Z</dcterms:modified>
</cp:coreProperties>
</file>